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oboto"/>
      <p:regular r:id="rId33"/>
      <p:bold r:id="rId34"/>
      <p:italic r:id="rId35"/>
      <p:boldItalic r:id="rId36"/>
    </p:embeddedFont>
    <p:embeddedFont>
      <p:font typeface="Playfair Display"/>
      <p:regular r:id="rId37"/>
      <p:bold r:id="rId38"/>
      <p:italic r:id="rId39"/>
      <p:boldItalic r:id="rId40"/>
    </p:embeddedFont>
    <p:embeddedFont>
      <p:font typeface="Lato"/>
      <p:regular r:id="rId41"/>
      <p:bold r:id="rId42"/>
      <p:italic r:id="rId43"/>
      <p:boldItalic r:id="rId44"/>
    </p:embeddedFont>
    <p:embeddedFont>
      <p:font typeface="Average"/>
      <p:regular r:id="rId45"/>
    </p:embeddedFont>
    <p:embeddedFont>
      <p:font typeface="Playfair Display Regular"/>
      <p:regular r:id="rId46"/>
      <p:bold r:id="rId47"/>
      <p:italic r:id="rId48"/>
      <p:boldItalic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amilla Mastel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PlayfairDisplayRegular-regular.fntdata"/><Relationship Id="rId45"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PlayfairDisplayRegular-italic.fntdata"/><Relationship Id="rId47" Type="http://schemas.openxmlformats.org/officeDocument/2006/relationships/font" Target="fonts/PlayfairDisplayRegular-bold.fntdata"/><Relationship Id="rId49" Type="http://schemas.openxmlformats.org/officeDocument/2006/relationships/font" Target="fonts/PlayfairDisplayRegula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regular.fntdata"/><Relationship Id="rId32" Type="http://schemas.openxmlformats.org/officeDocument/2006/relationships/slide" Target="slides/slide26.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PlayfairDisplay-regular.fntdata"/><Relationship Id="rId36" Type="http://schemas.openxmlformats.org/officeDocument/2006/relationships/font" Target="fonts/Roboto-boldItalic.fntdata"/><Relationship Id="rId39" Type="http://schemas.openxmlformats.org/officeDocument/2006/relationships/font" Target="fonts/PlayfairDisplay-italic.fntdata"/><Relationship Id="rId38" Type="http://schemas.openxmlformats.org/officeDocument/2006/relationships/font" Target="fonts/PlayfairDisplay-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bold.fntdata"/><Relationship Id="rId50" Type="http://schemas.openxmlformats.org/officeDocument/2006/relationships/font" Target="fonts/Oswald-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6-14T19:43:10.136">
    <p:pos x="6000" y="0"/>
    <p:text>Include Oral Health Supply Collection?
PCAP? 
(Some things mentioned in survey that we used to have; will bring up in E-Board meeting.)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6f88989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8898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dbb343e5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dbb343e5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fbd69bee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fbd69bee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fbd69bee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fbd69bee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fbd69bee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fbd69bee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fbd69bee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fbd69bee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fbd69bee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dfbd69bee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fbd69bee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fbd69bee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fbd69bee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fbd69bee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6f889893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6f88989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6f889893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6f88989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89893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898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fbd69bee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fbd69bee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dbb343e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dbb343e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fbd69bee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dfbd69bee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fbd69bee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dfbd69bee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ee63650f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ee63650f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e63650f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e63650f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6f889893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c6f88989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fbd69be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fbd69be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fbd69be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fbd69be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fbd69bee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fbd69bee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fbd69bee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fbd69bee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fbd69bee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fbd69bee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fbd69bee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fbd69bee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fbd69bee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fbd69bee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rtl="0">
              <a:spcBef>
                <a:spcPts val="1000"/>
              </a:spcBef>
              <a:spcAft>
                <a:spcPts val="0"/>
              </a:spcAft>
              <a:buSzPts val="4800"/>
              <a:buNone/>
              <a:defRPr sz="4800"/>
            </a:lvl1pPr>
            <a:lvl2pPr lvl="1" rtl="0">
              <a:spcBef>
                <a:spcPts val="1000"/>
              </a:spcBef>
              <a:spcAft>
                <a:spcPts val="0"/>
              </a:spcAft>
              <a:buSzPts val="4800"/>
              <a:buNone/>
              <a:defRPr sz="4800"/>
            </a:lvl2pPr>
            <a:lvl3pPr lvl="2" rtl="0">
              <a:spcBef>
                <a:spcPts val="1000"/>
              </a:spcBef>
              <a:spcAft>
                <a:spcPts val="0"/>
              </a:spcAft>
              <a:buSzPts val="4800"/>
              <a:buNone/>
              <a:defRPr sz="4800"/>
            </a:lvl3pPr>
            <a:lvl4pPr lvl="3" rtl="0">
              <a:spcBef>
                <a:spcPts val="1000"/>
              </a:spcBef>
              <a:spcAft>
                <a:spcPts val="0"/>
              </a:spcAft>
              <a:buSzPts val="4800"/>
              <a:buNone/>
              <a:defRPr sz="4800"/>
            </a:lvl4pPr>
            <a:lvl5pPr lvl="4" rtl="0">
              <a:spcBef>
                <a:spcPts val="1000"/>
              </a:spcBef>
              <a:spcAft>
                <a:spcPts val="0"/>
              </a:spcAft>
              <a:buSzPts val="4800"/>
              <a:buNone/>
              <a:defRPr sz="4800"/>
            </a:lvl5pPr>
            <a:lvl6pPr lvl="5" rtl="0">
              <a:spcBef>
                <a:spcPts val="1000"/>
              </a:spcBef>
              <a:spcAft>
                <a:spcPts val="0"/>
              </a:spcAft>
              <a:buSzPts val="4800"/>
              <a:buNone/>
              <a:defRPr sz="4800"/>
            </a:lvl6pPr>
            <a:lvl7pPr lvl="6" rtl="0">
              <a:spcBef>
                <a:spcPts val="1000"/>
              </a:spcBef>
              <a:spcAft>
                <a:spcPts val="0"/>
              </a:spcAft>
              <a:buSzPts val="4800"/>
              <a:buNone/>
              <a:defRPr sz="4800"/>
            </a:lvl7pPr>
            <a:lvl8pPr lvl="7" rtl="0">
              <a:spcBef>
                <a:spcPts val="1000"/>
              </a:spcBef>
              <a:spcAft>
                <a:spcPts val="0"/>
              </a:spcAft>
              <a:buSzPts val="4800"/>
              <a:buNone/>
              <a:defRPr sz="4800"/>
            </a:lvl8pPr>
            <a:lvl9pPr lvl="8" rtl="0">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rtl="0">
              <a:lnSpc>
                <a:spcPct val="100000"/>
              </a:lnSpc>
              <a:spcBef>
                <a:spcPts val="1000"/>
              </a:spcBef>
              <a:spcAft>
                <a:spcPts val="0"/>
              </a:spcAft>
              <a:buClr>
                <a:schemeClr val="accent6"/>
              </a:buClr>
              <a:buSzPts val="2400"/>
              <a:buNone/>
              <a:defRPr sz="2400">
                <a:solidFill>
                  <a:schemeClr val="accent6"/>
                </a:solidFill>
              </a:defRPr>
            </a:lvl1pPr>
            <a:lvl2pPr lvl="1" rtl="0">
              <a:lnSpc>
                <a:spcPct val="100000"/>
              </a:lnSpc>
              <a:spcBef>
                <a:spcPts val="1000"/>
              </a:spcBef>
              <a:spcAft>
                <a:spcPts val="0"/>
              </a:spcAft>
              <a:buClr>
                <a:schemeClr val="accent6"/>
              </a:buClr>
              <a:buSzPts val="2400"/>
              <a:buNone/>
              <a:defRPr sz="2400">
                <a:solidFill>
                  <a:schemeClr val="accent6"/>
                </a:solidFill>
              </a:defRPr>
            </a:lvl2pPr>
            <a:lvl3pPr lvl="2" rtl="0">
              <a:lnSpc>
                <a:spcPct val="100000"/>
              </a:lnSpc>
              <a:spcBef>
                <a:spcPts val="1000"/>
              </a:spcBef>
              <a:spcAft>
                <a:spcPts val="0"/>
              </a:spcAft>
              <a:buClr>
                <a:schemeClr val="accent6"/>
              </a:buClr>
              <a:buSzPts val="2400"/>
              <a:buNone/>
              <a:defRPr sz="2400">
                <a:solidFill>
                  <a:schemeClr val="accent6"/>
                </a:solidFill>
              </a:defRPr>
            </a:lvl3pPr>
            <a:lvl4pPr lvl="3" rtl="0">
              <a:lnSpc>
                <a:spcPct val="100000"/>
              </a:lnSpc>
              <a:spcBef>
                <a:spcPts val="1000"/>
              </a:spcBef>
              <a:spcAft>
                <a:spcPts val="0"/>
              </a:spcAft>
              <a:buClr>
                <a:schemeClr val="accent6"/>
              </a:buClr>
              <a:buSzPts val="2400"/>
              <a:buNone/>
              <a:defRPr sz="2400">
                <a:solidFill>
                  <a:schemeClr val="accent6"/>
                </a:solidFill>
              </a:defRPr>
            </a:lvl4pPr>
            <a:lvl5pPr lvl="4" rtl="0">
              <a:lnSpc>
                <a:spcPct val="100000"/>
              </a:lnSpc>
              <a:spcBef>
                <a:spcPts val="1000"/>
              </a:spcBef>
              <a:spcAft>
                <a:spcPts val="0"/>
              </a:spcAft>
              <a:buClr>
                <a:schemeClr val="accent6"/>
              </a:buClr>
              <a:buSzPts val="2400"/>
              <a:buNone/>
              <a:defRPr sz="2400">
                <a:solidFill>
                  <a:schemeClr val="accent6"/>
                </a:solidFill>
              </a:defRPr>
            </a:lvl5pPr>
            <a:lvl6pPr lvl="5" rtl="0">
              <a:lnSpc>
                <a:spcPct val="100000"/>
              </a:lnSpc>
              <a:spcBef>
                <a:spcPts val="1000"/>
              </a:spcBef>
              <a:spcAft>
                <a:spcPts val="0"/>
              </a:spcAft>
              <a:buClr>
                <a:schemeClr val="accent6"/>
              </a:buClr>
              <a:buSzPts val="2400"/>
              <a:buNone/>
              <a:defRPr sz="2400">
                <a:solidFill>
                  <a:schemeClr val="accent6"/>
                </a:solidFill>
              </a:defRPr>
            </a:lvl6pPr>
            <a:lvl7pPr lvl="6" rtl="0">
              <a:lnSpc>
                <a:spcPct val="100000"/>
              </a:lnSpc>
              <a:spcBef>
                <a:spcPts val="1000"/>
              </a:spcBef>
              <a:spcAft>
                <a:spcPts val="0"/>
              </a:spcAft>
              <a:buClr>
                <a:schemeClr val="accent6"/>
              </a:buClr>
              <a:buSzPts val="2400"/>
              <a:buNone/>
              <a:defRPr sz="2400">
                <a:solidFill>
                  <a:schemeClr val="accent6"/>
                </a:solidFill>
              </a:defRPr>
            </a:lvl7pPr>
            <a:lvl8pPr lvl="7" rtl="0">
              <a:lnSpc>
                <a:spcPct val="100000"/>
              </a:lnSpc>
              <a:spcBef>
                <a:spcPts val="1000"/>
              </a:spcBef>
              <a:spcAft>
                <a:spcPts val="0"/>
              </a:spcAft>
              <a:buClr>
                <a:schemeClr val="accent6"/>
              </a:buClr>
              <a:buSzPts val="2400"/>
              <a:buNone/>
              <a:defRPr sz="2400">
                <a:solidFill>
                  <a:schemeClr val="accent6"/>
                </a:solidFill>
              </a:defRPr>
            </a:lvl8pPr>
            <a:lvl9pPr lvl="8" rtl="0">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0800"/>
              <a:buNone/>
              <a:defRPr sz="10800">
                <a:solidFill>
                  <a:schemeClr val="accent6"/>
                </a:solidFill>
              </a:defRPr>
            </a:lvl1pPr>
            <a:lvl2pPr lvl="1" rtl="0" algn="ctr">
              <a:spcBef>
                <a:spcPts val="0"/>
              </a:spcBef>
              <a:spcAft>
                <a:spcPts val="0"/>
              </a:spcAft>
              <a:buClr>
                <a:schemeClr val="accent6"/>
              </a:buClr>
              <a:buSzPts val="10800"/>
              <a:buNone/>
              <a:defRPr sz="10800">
                <a:solidFill>
                  <a:schemeClr val="accent6"/>
                </a:solidFill>
              </a:defRPr>
            </a:lvl2pPr>
            <a:lvl3pPr lvl="2" rtl="0" algn="ctr">
              <a:spcBef>
                <a:spcPts val="0"/>
              </a:spcBef>
              <a:spcAft>
                <a:spcPts val="0"/>
              </a:spcAft>
              <a:buClr>
                <a:schemeClr val="accent6"/>
              </a:buClr>
              <a:buSzPts val="10800"/>
              <a:buNone/>
              <a:defRPr sz="10800">
                <a:solidFill>
                  <a:schemeClr val="accent6"/>
                </a:solidFill>
              </a:defRPr>
            </a:lvl3pPr>
            <a:lvl4pPr lvl="3" rtl="0" algn="ctr">
              <a:spcBef>
                <a:spcPts val="0"/>
              </a:spcBef>
              <a:spcAft>
                <a:spcPts val="0"/>
              </a:spcAft>
              <a:buClr>
                <a:schemeClr val="accent6"/>
              </a:buClr>
              <a:buSzPts val="10800"/>
              <a:buNone/>
              <a:defRPr sz="10800">
                <a:solidFill>
                  <a:schemeClr val="accent6"/>
                </a:solidFill>
              </a:defRPr>
            </a:lvl4pPr>
            <a:lvl5pPr lvl="4" rtl="0" algn="ctr">
              <a:spcBef>
                <a:spcPts val="0"/>
              </a:spcBef>
              <a:spcAft>
                <a:spcPts val="0"/>
              </a:spcAft>
              <a:buClr>
                <a:schemeClr val="accent6"/>
              </a:buClr>
              <a:buSzPts val="10800"/>
              <a:buNone/>
              <a:defRPr sz="10800">
                <a:solidFill>
                  <a:schemeClr val="accent6"/>
                </a:solidFill>
              </a:defRPr>
            </a:lvl5pPr>
            <a:lvl6pPr lvl="5" rtl="0" algn="ctr">
              <a:spcBef>
                <a:spcPts val="0"/>
              </a:spcBef>
              <a:spcAft>
                <a:spcPts val="0"/>
              </a:spcAft>
              <a:buClr>
                <a:schemeClr val="accent6"/>
              </a:buClr>
              <a:buSzPts val="10800"/>
              <a:buNone/>
              <a:defRPr sz="10800">
                <a:solidFill>
                  <a:schemeClr val="accent6"/>
                </a:solidFill>
              </a:defRPr>
            </a:lvl6pPr>
            <a:lvl7pPr lvl="6" rtl="0" algn="ctr">
              <a:spcBef>
                <a:spcPts val="0"/>
              </a:spcBef>
              <a:spcAft>
                <a:spcPts val="0"/>
              </a:spcAft>
              <a:buClr>
                <a:schemeClr val="accent6"/>
              </a:buClr>
              <a:buSzPts val="10800"/>
              <a:buNone/>
              <a:defRPr sz="10800">
                <a:solidFill>
                  <a:schemeClr val="accent6"/>
                </a:solidFill>
              </a:defRPr>
            </a:lvl7pPr>
            <a:lvl8pPr lvl="7" rtl="0" algn="ctr">
              <a:spcBef>
                <a:spcPts val="0"/>
              </a:spcBef>
              <a:spcAft>
                <a:spcPts val="0"/>
              </a:spcAft>
              <a:buClr>
                <a:schemeClr val="accent6"/>
              </a:buClr>
              <a:buSzPts val="10800"/>
              <a:buNone/>
              <a:defRPr sz="10800">
                <a:solidFill>
                  <a:schemeClr val="accent6"/>
                </a:solidFill>
              </a:defRPr>
            </a:lvl8pPr>
            <a:lvl9pPr lvl="8" rtl="0"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6"/>
              </a:buClr>
              <a:buSzPts val="2100"/>
              <a:buNone/>
              <a:defRPr sz="2100">
                <a:solidFill>
                  <a:schemeClr val="accent6"/>
                </a:solidFill>
              </a:defRPr>
            </a:lvl1pPr>
            <a:lvl2pPr lvl="1" rtl="0" algn="ctr">
              <a:lnSpc>
                <a:spcPct val="100000"/>
              </a:lnSpc>
              <a:spcBef>
                <a:spcPts val="0"/>
              </a:spcBef>
              <a:spcAft>
                <a:spcPts val="0"/>
              </a:spcAft>
              <a:buClr>
                <a:schemeClr val="accent6"/>
              </a:buClr>
              <a:buSzPts val="2100"/>
              <a:buNone/>
              <a:defRPr sz="2100">
                <a:solidFill>
                  <a:schemeClr val="accent6"/>
                </a:solidFill>
              </a:defRPr>
            </a:lvl2pPr>
            <a:lvl3pPr lvl="2" rtl="0" algn="ctr">
              <a:lnSpc>
                <a:spcPct val="100000"/>
              </a:lnSpc>
              <a:spcBef>
                <a:spcPts val="0"/>
              </a:spcBef>
              <a:spcAft>
                <a:spcPts val="0"/>
              </a:spcAft>
              <a:buClr>
                <a:schemeClr val="accent6"/>
              </a:buClr>
              <a:buSzPts val="2100"/>
              <a:buNone/>
              <a:defRPr sz="2100">
                <a:solidFill>
                  <a:schemeClr val="accent6"/>
                </a:solidFill>
              </a:defRPr>
            </a:lvl3pPr>
            <a:lvl4pPr lvl="3" rtl="0" algn="ctr">
              <a:lnSpc>
                <a:spcPct val="100000"/>
              </a:lnSpc>
              <a:spcBef>
                <a:spcPts val="0"/>
              </a:spcBef>
              <a:spcAft>
                <a:spcPts val="0"/>
              </a:spcAft>
              <a:buClr>
                <a:schemeClr val="accent6"/>
              </a:buClr>
              <a:buSzPts val="2100"/>
              <a:buNone/>
              <a:defRPr sz="2100">
                <a:solidFill>
                  <a:schemeClr val="accent6"/>
                </a:solidFill>
              </a:defRPr>
            </a:lvl4pPr>
            <a:lvl5pPr lvl="4" rtl="0" algn="ctr">
              <a:lnSpc>
                <a:spcPct val="100000"/>
              </a:lnSpc>
              <a:spcBef>
                <a:spcPts val="0"/>
              </a:spcBef>
              <a:spcAft>
                <a:spcPts val="0"/>
              </a:spcAft>
              <a:buClr>
                <a:schemeClr val="accent6"/>
              </a:buClr>
              <a:buSzPts val="2100"/>
              <a:buNone/>
              <a:defRPr sz="2100">
                <a:solidFill>
                  <a:schemeClr val="accent6"/>
                </a:solidFill>
              </a:defRPr>
            </a:lvl5pPr>
            <a:lvl6pPr lvl="5" rtl="0" algn="ctr">
              <a:lnSpc>
                <a:spcPct val="100000"/>
              </a:lnSpc>
              <a:spcBef>
                <a:spcPts val="0"/>
              </a:spcBef>
              <a:spcAft>
                <a:spcPts val="0"/>
              </a:spcAft>
              <a:buClr>
                <a:schemeClr val="accent6"/>
              </a:buClr>
              <a:buSzPts val="2100"/>
              <a:buNone/>
              <a:defRPr sz="2100">
                <a:solidFill>
                  <a:schemeClr val="accent6"/>
                </a:solidFill>
              </a:defRPr>
            </a:lvl6pPr>
            <a:lvl7pPr lvl="6" rtl="0" algn="ctr">
              <a:lnSpc>
                <a:spcPct val="100000"/>
              </a:lnSpc>
              <a:spcBef>
                <a:spcPts val="0"/>
              </a:spcBef>
              <a:spcAft>
                <a:spcPts val="0"/>
              </a:spcAft>
              <a:buClr>
                <a:schemeClr val="accent6"/>
              </a:buClr>
              <a:buSzPts val="2100"/>
              <a:buNone/>
              <a:defRPr sz="2100">
                <a:solidFill>
                  <a:schemeClr val="accent6"/>
                </a:solidFill>
              </a:defRPr>
            </a:lvl7pPr>
            <a:lvl8pPr lvl="7" rtl="0" algn="ctr">
              <a:lnSpc>
                <a:spcPct val="100000"/>
              </a:lnSpc>
              <a:spcBef>
                <a:spcPts val="0"/>
              </a:spcBef>
              <a:spcAft>
                <a:spcPts val="0"/>
              </a:spcAft>
              <a:buClr>
                <a:schemeClr val="accent6"/>
              </a:buClr>
              <a:buSzPts val="2100"/>
              <a:buNone/>
              <a:defRPr sz="2100">
                <a:solidFill>
                  <a:schemeClr val="accent6"/>
                </a:solidFill>
              </a:defRPr>
            </a:lvl8pPr>
            <a:lvl9pPr lvl="8" rtl="0"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1600"/>
              </a:spcBef>
              <a:spcAft>
                <a:spcPts val="0"/>
              </a:spcAft>
              <a:buClr>
                <a:schemeClr val="accent1"/>
              </a:buClr>
              <a:buSzPts val="1400"/>
              <a:buChar char="○"/>
              <a:defRPr>
                <a:solidFill>
                  <a:schemeClr val="accent1"/>
                </a:solidFill>
              </a:defRPr>
            </a:lvl2pPr>
            <a:lvl3pPr indent="-317500" lvl="2" marL="1371600" rtl="0">
              <a:spcBef>
                <a:spcPts val="1600"/>
              </a:spcBef>
              <a:spcAft>
                <a:spcPts val="0"/>
              </a:spcAft>
              <a:buClr>
                <a:schemeClr val="accent1"/>
              </a:buClr>
              <a:buSzPts val="1400"/>
              <a:buChar char="■"/>
              <a:defRPr>
                <a:solidFill>
                  <a:schemeClr val="accent1"/>
                </a:solidFill>
              </a:defRPr>
            </a:lvl3pPr>
            <a:lvl4pPr indent="-317500" lvl="3" marL="1828800" rtl="0">
              <a:spcBef>
                <a:spcPts val="1600"/>
              </a:spcBef>
              <a:spcAft>
                <a:spcPts val="0"/>
              </a:spcAft>
              <a:buClr>
                <a:schemeClr val="accent1"/>
              </a:buClr>
              <a:buSzPts val="1400"/>
              <a:buChar char="●"/>
              <a:defRPr>
                <a:solidFill>
                  <a:schemeClr val="accent1"/>
                </a:solidFill>
              </a:defRPr>
            </a:lvl4pPr>
            <a:lvl5pPr indent="-317500" lvl="4" marL="2286000" rtl="0">
              <a:spcBef>
                <a:spcPts val="1600"/>
              </a:spcBef>
              <a:spcAft>
                <a:spcPts val="0"/>
              </a:spcAft>
              <a:buClr>
                <a:schemeClr val="accent1"/>
              </a:buClr>
              <a:buSzPts val="1400"/>
              <a:buChar char="○"/>
              <a:defRPr>
                <a:solidFill>
                  <a:schemeClr val="accent1"/>
                </a:solidFill>
              </a:defRPr>
            </a:lvl5pPr>
            <a:lvl6pPr indent="-317500" lvl="5" marL="2743200" rtl="0">
              <a:spcBef>
                <a:spcPts val="1600"/>
              </a:spcBef>
              <a:spcAft>
                <a:spcPts val="0"/>
              </a:spcAft>
              <a:buClr>
                <a:schemeClr val="accent1"/>
              </a:buClr>
              <a:buSzPts val="1400"/>
              <a:buChar char="■"/>
              <a:defRPr>
                <a:solidFill>
                  <a:schemeClr val="accent1"/>
                </a:solidFill>
              </a:defRPr>
            </a:lvl6pPr>
            <a:lvl7pPr indent="-317500" lvl="6" marL="3200400" rtl="0">
              <a:spcBef>
                <a:spcPts val="1600"/>
              </a:spcBef>
              <a:spcAft>
                <a:spcPts val="0"/>
              </a:spcAft>
              <a:buClr>
                <a:schemeClr val="accent1"/>
              </a:buClr>
              <a:buSzPts val="1400"/>
              <a:buChar char="●"/>
              <a:defRPr>
                <a:solidFill>
                  <a:schemeClr val="accent1"/>
                </a:solidFill>
              </a:defRPr>
            </a:lvl7pPr>
            <a:lvl8pPr indent="-317500" lvl="7" marL="3657600" rtl="0">
              <a:spcBef>
                <a:spcPts val="1600"/>
              </a:spcBef>
              <a:spcAft>
                <a:spcPts val="0"/>
              </a:spcAft>
              <a:buClr>
                <a:schemeClr val="accent1"/>
              </a:buClr>
              <a:buSzPts val="1400"/>
              <a:buChar char="○"/>
              <a:defRPr>
                <a:solidFill>
                  <a:schemeClr val="accent1"/>
                </a:solidFill>
              </a:defRPr>
            </a:lvl8pPr>
            <a:lvl9pPr indent="-317500" lvl="8" marL="4114800" rtl="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rtl="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Lato"/>
                <a:ea typeface="Lato"/>
                <a:cs typeface="Lato"/>
                <a:sym typeface="Lato"/>
              </a:defRPr>
            </a:lvl1pPr>
            <a:lvl2pPr lvl="1" rtl="0" algn="r">
              <a:buNone/>
              <a:defRPr sz="1000">
                <a:solidFill>
                  <a:schemeClr val="dk1"/>
                </a:solidFill>
                <a:latin typeface="Lato"/>
                <a:ea typeface="Lato"/>
                <a:cs typeface="Lato"/>
                <a:sym typeface="Lato"/>
              </a:defRPr>
            </a:lvl2pPr>
            <a:lvl3pPr lvl="2" rtl="0" algn="r">
              <a:buNone/>
              <a:defRPr sz="1000">
                <a:solidFill>
                  <a:schemeClr val="dk1"/>
                </a:solidFill>
                <a:latin typeface="Lato"/>
                <a:ea typeface="Lato"/>
                <a:cs typeface="Lato"/>
                <a:sym typeface="Lato"/>
              </a:defRPr>
            </a:lvl3pPr>
            <a:lvl4pPr lvl="3" rtl="0" algn="r">
              <a:buNone/>
              <a:defRPr sz="1000">
                <a:solidFill>
                  <a:schemeClr val="dk1"/>
                </a:solidFill>
                <a:latin typeface="Lato"/>
                <a:ea typeface="Lato"/>
                <a:cs typeface="Lato"/>
                <a:sym typeface="Lato"/>
              </a:defRPr>
            </a:lvl4pPr>
            <a:lvl5pPr lvl="4" rtl="0" algn="r">
              <a:buNone/>
              <a:defRPr sz="1000">
                <a:solidFill>
                  <a:schemeClr val="dk1"/>
                </a:solidFill>
                <a:latin typeface="Lato"/>
                <a:ea typeface="Lato"/>
                <a:cs typeface="Lato"/>
                <a:sym typeface="Lato"/>
              </a:defRPr>
            </a:lvl5pPr>
            <a:lvl6pPr lvl="5" rtl="0" algn="r">
              <a:buNone/>
              <a:defRPr sz="1000">
                <a:solidFill>
                  <a:schemeClr val="dk1"/>
                </a:solidFill>
                <a:latin typeface="Lato"/>
                <a:ea typeface="Lato"/>
                <a:cs typeface="Lato"/>
                <a:sym typeface="Lato"/>
              </a:defRPr>
            </a:lvl6pPr>
            <a:lvl7pPr lvl="6" rtl="0" algn="r">
              <a:buNone/>
              <a:defRPr sz="1000">
                <a:solidFill>
                  <a:schemeClr val="dk1"/>
                </a:solidFill>
                <a:latin typeface="Lato"/>
                <a:ea typeface="Lato"/>
                <a:cs typeface="Lato"/>
                <a:sym typeface="Lato"/>
              </a:defRPr>
            </a:lvl7pPr>
            <a:lvl8pPr lvl="7" rtl="0" algn="r">
              <a:buNone/>
              <a:defRPr sz="1000">
                <a:solidFill>
                  <a:schemeClr val="dk1"/>
                </a:solidFill>
                <a:latin typeface="Lato"/>
                <a:ea typeface="Lato"/>
                <a:cs typeface="Lato"/>
                <a:sym typeface="Lato"/>
              </a:defRPr>
            </a:lvl8pPr>
            <a:lvl9pPr lvl="8" rtl="0"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mailto:mothma5@ui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cmaste6@uic.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uicpdc.weebly.com/"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uicpdc32@gmai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417900" y="186725"/>
            <a:ext cx="8308200" cy="2000400"/>
          </a:xfrm>
          <a:prstGeom prst="rect">
            <a:avLst/>
          </a:prstGeom>
        </p:spPr>
        <p:txBody>
          <a:bodyPr anchorCtr="0" anchor="b" bIns="91425" lIns="91425" spcFirstLastPara="1" rIns="91425" wrap="square" tIns="91425">
            <a:noAutofit/>
          </a:bodyPr>
          <a:lstStyle/>
          <a:p>
            <a:pPr indent="0" lvl="0" marL="0" rtl="0" algn="ctr">
              <a:spcBef>
                <a:spcPts val="1000"/>
              </a:spcBef>
              <a:spcAft>
                <a:spcPts val="0"/>
              </a:spcAft>
              <a:buNone/>
            </a:pPr>
            <a:r>
              <a:rPr lang="en"/>
              <a:t>Welcome to Pre-Dental Club 2021-2022!</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Welcome returning and new members!</a:t>
            </a:r>
            <a:endParaRPr/>
          </a:p>
        </p:txBody>
      </p:sp>
      <p:pic>
        <p:nvPicPr>
          <p:cNvPr id="70" name="Google Shape;70;p13"/>
          <p:cNvPicPr preferRelativeResize="0"/>
          <p:nvPr/>
        </p:nvPicPr>
        <p:blipFill>
          <a:blip r:embed="rId3">
            <a:alphaModFix/>
          </a:blip>
          <a:stretch>
            <a:fillRect/>
          </a:stretch>
        </p:blipFill>
        <p:spPr>
          <a:xfrm>
            <a:off x="7694463" y="3755663"/>
            <a:ext cx="1190625" cy="1190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Meeting Formats; Moving Forward</a:t>
            </a:r>
            <a:endParaRPr/>
          </a:p>
        </p:txBody>
      </p:sp>
      <p:sp>
        <p:nvSpPr>
          <p:cNvPr id="134" name="Google Shape;134;p22"/>
          <p:cNvSpPr txBox="1"/>
          <p:nvPr>
            <p:ph idx="1" type="body"/>
          </p:nvPr>
        </p:nvSpPr>
        <p:spPr>
          <a:xfrm>
            <a:off x="311700" y="1267975"/>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understand that with the state moving into Phase 5 of the Restore Illinois Plan, many businesses, schools, and other places are fully reopening to the public. However, we listened to your feedback and understand your concerns and opinions. </a:t>
            </a:r>
            <a:endParaRPr/>
          </a:p>
          <a:p>
            <a:pPr indent="0" lvl="0" marL="0" rtl="0" algn="l">
              <a:spcBef>
                <a:spcPts val="1600"/>
              </a:spcBef>
              <a:spcAft>
                <a:spcPts val="0"/>
              </a:spcAft>
              <a:buNone/>
            </a:pPr>
            <a:r>
              <a:rPr lang="en"/>
              <a:t>As an Executive Board, we’ve made the decision to keep our informational meetings and guest speakers online via ZOOM, to ease our way back into in-person and on-campus. What </a:t>
            </a:r>
            <a:r>
              <a:rPr lang="en" u="sng"/>
              <a:t>will</a:t>
            </a:r>
            <a:r>
              <a:rPr lang="en"/>
              <a:t> </a:t>
            </a:r>
            <a:r>
              <a:rPr lang="en"/>
              <a:t>be mostly on-campus, are our socials and volunteering events (potential socials can still be online depending on the activity.) We want to start seeing our PDC family again, but we also want to ensure all of our members are comfortable with the activities we have in store. </a:t>
            </a:r>
            <a:endParaRPr/>
          </a:p>
          <a:p>
            <a:pPr indent="0" lvl="0" marL="0" rtl="0" algn="l">
              <a:spcBef>
                <a:spcPts val="1600"/>
              </a:spcBef>
              <a:spcAft>
                <a:spcPts val="1600"/>
              </a:spcAft>
              <a:buNone/>
            </a:pPr>
            <a:r>
              <a:rPr lang="en"/>
              <a:t>This format is subject to change as we continue on in the school year.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How do I become an Active Member?</a:t>
            </a:r>
            <a:endParaRPr sz="3000"/>
          </a:p>
          <a:p>
            <a:pPr indent="0" lvl="0" marL="0" rtl="0" algn="l">
              <a:spcBef>
                <a:spcPts val="0"/>
              </a:spcBef>
              <a:spcAft>
                <a:spcPts val="0"/>
              </a:spcAft>
              <a:buNone/>
            </a:pPr>
            <a:r>
              <a:t/>
            </a:r>
            <a:endParaRPr/>
          </a:p>
        </p:txBody>
      </p:sp>
      <p:sp>
        <p:nvSpPr>
          <p:cNvPr id="140" name="Google Shape;140;p23"/>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just">
              <a:lnSpc>
                <a:spcPct val="107000"/>
              </a:lnSpc>
              <a:spcBef>
                <a:spcPts val="0"/>
              </a:spcBef>
              <a:spcAft>
                <a:spcPts val="0"/>
              </a:spcAft>
              <a:buClr>
                <a:schemeClr val="dk1"/>
              </a:buClr>
              <a:buSzPts val="1800"/>
              <a:buFont typeface="Average"/>
              <a:buChar char="●"/>
            </a:pPr>
            <a:r>
              <a:rPr lang="en"/>
              <a:t>15x PTS required to remain on the MASTER LIST and to be considered ACTIVE for the 2021-2022 UIC Academic Year. </a:t>
            </a:r>
            <a:endParaRPr/>
          </a:p>
          <a:p>
            <a:pPr indent="0" lvl="0" marL="457200" rtl="0" algn="just">
              <a:lnSpc>
                <a:spcPct val="107000"/>
              </a:lnSpc>
              <a:spcBef>
                <a:spcPts val="0"/>
              </a:spcBef>
              <a:spcAft>
                <a:spcPts val="0"/>
              </a:spcAft>
              <a:buNone/>
            </a:pPr>
            <a:r>
              <a:rPr lang="en"/>
              <a:t>(TENTATIVE TO CHANGE IF NECESSARY)</a:t>
            </a:r>
            <a:endParaRPr/>
          </a:p>
          <a:p>
            <a:pPr indent="0" lvl="0" marL="457200" rtl="0" algn="just">
              <a:lnSpc>
                <a:spcPct val="107000"/>
              </a:lnSpc>
              <a:spcBef>
                <a:spcPts val="0"/>
              </a:spcBef>
              <a:spcAft>
                <a:spcPts val="0"/>
              </a:spcAft>
              <a:buNone/>
            </a:pPr>
            <a:r>
              <a:t/>
            </a:r>
            <a:endParaRPr/>
          </a:p>
          <a:p>
            <a:pPr indent="-342900" lvl="0" marL="457200" rtl="0" algn="just">
              <a:lnSpc>
                <a:spcPct val="107000"/>
              </a:lnSpc>
              <a:spcBef>
                <a:spcPts val="0"/>
              </a:spcBef>
              <a:spcAft>
                <a:spcPts val="0"/>
              </a:spcAft>
              <a:buClr>
                <a:schemeClr val="dk1"/>
              </a:buClr>
              <a:buSzPts val="1800"/>
              <a:buFont typeface="Lato"/>
              <a:buChar char="●"/>
            </a:pPr>
            <a:r>
              <a:rPr lang="en"/>
              <a:t>Dues: no dues</a:t>
            </a:r>
            <a:endParaRPr/>
          </a:p>
          <a:p>
            <a:pPr indent="0" lvl="0" marL="457200" rtl="0" algn="just">
              <a:lnSpc>
                <a:spcPct val="107000"/>
              </a:lnSpc>
              <a:spcBef>
                <a:spcPts val="0"/>
              </a:spcBef>
              <a:spcAft>
                <a:spcPts val="0"/>
              </a:spcAft>
              <a:buNone/>
            </a:pPr>
            <a:r>
              <a:t/>
            </a:r>
            <a:endParaRPr/>
          </a:p>
          <a:p>
            <a:pPr indent="-342900" lvl="0" marL="457200" rtl="0" algn="just">
              <a:lnSpc>
                <a:spcPct val="107000"/>
              </a:lnSpc>
              <a:spcBef>
                <a:spcPts val="0"/>
              </a:spcBef>
              <a:spcAft>
                <a:spcPts val="0"/>
              </a:spcAft>
              <a:buClr>
                <a:schemeClr val="dk1"/>
              </a:buClr>
              <a:buSzPts val="1800"/>
              <a:buFont typeface="Average"/>
              <a:buChar char="●"/>
            </a:pPr>
            <a:r>
              <a:rPr lang="en"/>
              <a:t>Active Member Roster will be available on our website for every academic year.</a:t>
            </a:r>
            <a:endParaRPr/>
          </a:p>
          <a:p>
            <a:pPr indent="0" lvl="0" marL="457200" rtl="0" algn="just">
              <a:lnSpc>
                <a:spcPct val="107000"/>
              </a:lnSpc>
              <a:spcBef>
                <a:spcPts val="0"/>
              </a:spcBef>
              <a:spcAft>
                <a:spcPts val="0"/>
              </a:spcAft>
              <a:buNone/>
            </a:pPr>
            <a:r>
              <a:t/>
            </a:r>
            <a:endParaRPr/>
          </a:p>
          <a:p>
            <a:pPr indent="-342900" lvl="0" marL="457200" rtl="0" algn="just">
              <a:lnSpc>
                <a:spcPct val="107000"/>
              </a:lnSpc>
              <a:spcBef>
                <a:spcPts val="0"/>
              </a:spcBef>
              <a:spcAft>
                <a:spcPts val="0"/>
              </a:spcAft>
              <a:buClr>
                <a:schemeClr val="dk1"/>
              </a:buClr>
              <a:buSzPts val="1800"/>
              <a:buFont typeface="Lato"/>
              <a:buChar char="●"/>
            </a:pPr>
            <a:r>
              <a:rPr lang="en"/>
              <a:t>Your participation makes you a well-rounded student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584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 System</a:t>
            </a:r>
            <a:endParaRPr/>
          </a:p>
        </p:txBody>
      </p:sp>
      <p:sp>
        <p:nvSpPr>
          <p:cNvPr id="146" name="Google Shape;146;p24"/>
          <p:cNvSpPr txBox="1"/>
          <p:nvPr>
            <p:ph idx="1" type="body"/>
          </p:nvPr>
        </p:nvSpPr>
        <p:spPr>
          <a:xfrm>
            <a:off x="140250" y="703425"/>
            <a:ext cx="8520600" cy="3150900"/>
          </a:xfrm>
          <a:prstGeom prst="rect">
            <a:avLst/>
          </a:prstGeom>
        </p:spPr>
        <p:txBody>
          <a:bodyPr anchorCtr="0" anchor="t" bIns="91425" lIns="91425" spcFirstLastPara="1" rIns="91425" wrap="square" tIns="91425">
            <a:noAutofit/>
          </a:bodyPr>
          <a:lstStyle/>
          <a:p>
            <a:pPr indent="-349250" lvl="0" marL="457200" rtl="0" algn="l">
              <a:lnSpc>
                <a:spcPct val="107000"/>
              </a:lnSpc>
              <a:spcBef>
                <a:spcPts val="0"/>
              </a:spcBef>
              <a:spcAft>
                <a:spcPts val="0"/>
              </a:spcAft>
              <a:buClr>
                <a:schemeClr val="dk1"/>
              </a:buClr>
              <a:buSzPts val="1900"/>
              <a:buFont typeface="Average"/>
              <a:buChar char="●"/>
            </a:pPr>
            <a:r>
              <a:rPr lang="en" sz="1900">
                <a:latin typeface="Average"/>
                <a:ea typeface="Average"/>
                <a:cs typeface="Average"/>
                <a:sym typeface="Average"/>
              </a:rPr>
              <a:t>Ways to Earn Points</a:t>
            </a:r>
            <a:endParaRPr sz="19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b="1" lang="en" sz="1600">
                <a:latin typeface="Calibri"/>
                <a:ea typeface="Calibri"/>
                <a:cs typeface="Calibri"/>
                <a:sym typeface="Calibri"/>
              </a:rPr>
              <a:t>2x PTS</a:t>
            </a:r>
            <a:r>
              <a:rPr lang="en" sz="1600">
                <a:latin typeface="Average"/>
                <a:ea typeface="Average"/>
                <a:cs typeface="Average"/>
                <a:sym typeface="Average"/>
              </a:rPr>
              <a:t> earned per meeting attended </a:t>
            </a:r>
            <a:endParaRPr sz="16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b="1" lang="en" sz="1600">
                <a:latin typeface="Average"/>
                <a:ea typeface="Average"/>
                <a:cs typeface="Average"/>
                <a:sym typeface="Average"/>
              </a:rPr>
              <a:t>2x PTS</a:t>
            </a:r>
            <a:r>
              <a:rPr lang="en" sz="1600">
                <a:latin typeface="Average"/>
                <a:ea typeface="Average"/>
                <a:cs typeface="Average"/>
                <a:sym typeface="Average"/>
              </a:rPr>
              <a:t> earned per outside event/volunteer event attended with PDC (e.g. COD Open House, COD Pre-Dental Night, Midwinter Meeting, etc.) (</a:t>
            </a:r>
            <a:r>
              <a:rPr b="1" lang="en" sz="1600">
                <a:latin typeface="Average"/>
                <a:ea typeface="Average"/>
                <a:cs typeface="Average"/>
                <a:sym typeface="Average"/>
              </a:rPr>
              <a:t>NO LIMIT</a:t>
            </a:r>
            <a:r>
              <a:rPr lang="en" sz="1600">
                <a:latin typeface="Average"/>
                <a:ea typeface="Average"/>
                <a:cs typeface="Average"/>
                <a:sym typeface="Average"/>
              </a:rPr>
              <a:t>)</a:t>
            </a:r>
            <a:endParaRPr sz="16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b="1" lang="en" sz="1600">
                <a:latin typeface="Average"/>
                <a:ea typeface="Average"/>
                <a:cs typeface="Average"/>
                <a:sym typeface="Average"/>
              </a:rPr>
              <a:t>2x PTS </a:t>
            </a:r>
            <a:r>
              <a:rPr lang="en" sz="1600">
                <a:latin typeface="Average"/>
                <a:ea typeface="Average"/>
                <a:cs typeface="Average"/>
                <a:sym typeface="Average"/>
              </a:rPr>
              <a:t>earned per 10hrs Shadowing. (Signature of DR required for verification) (</a:t>
            </a:r>
            <a:r>
              <a:rPr b="1" lang="en" sz="1600">
                <a:latin typeface="Average"/>
                <a:ea typeface="Average"/>
                <a:cs typeface="Average"/>
                <a:sym typeface="Average"/>
              </a:rPr>
              <a:t>MAX 6x PTS</a:t>
            </a:r>
            <a:r>
              <a:rPr lang="en" sz="1600">
                <a:latin typeface="Average"/>
                <a:ea typeface="Average"/>
                <a:cs typeface="Average"/>
                <a:sym typeface="Average"/>
              </a:rPr>
              <a:t> per semester)</a:t>
            </a:r>
            <a:endParaRPr sz="16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b="1" lang="en" sz="1600">
                <a:latin typeface="Average"/>
                <a:ea typeface="Average"/>
                <a:cs typeface="Average"/>
                <a:sym typeface="Average"/>
              </a:rPr>
              <a:t>5x PTS </a:t>
            </a:r>
            <a:r>
              <a:rPr lang="en" sz="1600">
                <a:latin typeface="Average"/>
                <a:ea typeface="Average"/>
                <a:cs typeface="Average"/>
                <a:sym typeface="Average"/>
              </a:rPr>
              <a:t>earned for registering to be a ASDA pre-dental member.</a:t>
            </a:r>
            <a:endParaRPr sz="16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lang="en" sz="1600">
                <a:latin typeface="Average"/>
                <a:ea typeface="Average"/>
                <a:cs typeface="Average"/>
                <a:sym typeface="Average"/>
              </a:rPr>
              <a:t>1x PTS for specific surveys throughout the year</a:t>
            </a:r>
            <a:endParaRPr sz="16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lang="en" sz="1600">
                <a:latin typeface="Average"/>
                <a:ea typeface="Average"/>
                <a:cs typeface="Average"/>
                <a:sym typeface="Average"/>
              </a:rPr>
              <a:t>1x PTS for providing the club with volunteer opportunities through our form (MAX 4 PTS)</a:t>
            </a:r>
            <a:endParaRPr sz="16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lang="en" sz="1600">
                <a:latin typeface="Average"/>
                <a:ea typeface="Average"/>
                <a:cs typeface="Average"/>
                <a:sym typeface="Average"/>
              </a:rPr>
              <a:t>Participating in our oral health teaching video (TBD)</a:t>
            </a:r>
            <a:endParaRPr sz="1600">
              <a:latin typeface="Average"/>
              <a:ea typeface="Average"/>
              <a:cs typeface="Average"/>
              <a:sym typeface="Average"/>
            </a:endParaRPr>
          </a:p>
          <a:p>
            <a:pPr indent="-330200" lvl="0" marL="457200" rtl="0" algn="l">
              <a:lnSpc>
                <a:spcPct val="107000"/>
              </a:lnSpc>
              <a:spcBef>
                <a:spcPts val="0"/>
              </a:spcBef>
              <a:spcAft>
                <a:spcPts val="0"/>
              </a:spcAft>
              <a:buClr>
                <a:schemeClr val="dk1"/>
              </a:buClr>
              <a:buSzPts val="1600"/>
              <a:buFont typeface="Average"/>
              <a:buChar char="●"/>
            </a:pPr>
            <a:r>
              <a:rPr lang="en" sz="1900">
                <a:latin typeface="Average"/>
                <a:ea typeface="Average"/>
                <a:cs typeface="Average"/>
                <a:sym typeface="Average"/>
              </a:rPr>
              <a:t>Penalties</a:t>
            </a:r>
            <a:endParaRPr sz="19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b="1" lang="en" sz="1600">
                <a:latin typeface="Average"/>
                <a:ea typeface="Average"/>
                <a:cs typeface="Average"/>
                <a:sym typeface="Average"/>
              </a:rPr>
              <a:t>4x PTS</a:t>
            </a:r>
            <a:r>
              <a:rPr lang="en" sz="1600">
                <a:latin typeface="Average"/>
                <a:ea typeface="Average"/>
                <a:cs typeface="Average"/>
                <a:sym typeface="Average"/>
              </a:rPr>
              <a:t> deducted for last minute cancellations of ANY committed event unless provided with *</a:t>
            </a:r>
            <a:r>
              <a:rPr i="1" lang="en" sz="1600">
                <a:latin typeface="Average"/>
                <a:ea typeface="Average"/>
                <a:cs typeface="Average"/>
                <a:sym typeface="Average"/>
              </a:rPr>
              <a:t>valid excuse</a:t>
            </a:r>
            <a:r>
              <a:rPr lang="en" sz="1600">
                <a:latin typeface="Average"/>
                <a:ea typeface="Average"/>
                <a:cs typeface="Average"/>
                <a:sym typeface="Average"/>
              </a:rPr>
              <a:t> through email by no later than 10pm day of the event. </a:t>
            </a:r>
            <a:endParaRPr sz="1600">
              <a:latin typeface="Average"/>
              <a:ea typeface="Average"/>
              <a:cs typeface="Average"/>
              <a:sym typeface="Average"/>
            </a:endParaRPr>
          </a:p>
          <a:p>
            <a:pPr indent="-330200" lvl="0" marL="914400" rtl="0" algn="just">
              <a:lnSpc>
                <a:spcPct val="107000"/>
              </a:lnSpc>
              <a:spcBef>
                <a:spcPts val="0"/>
              </a:spcBef>
              <a:spcAft>
                <a:spcPts val="0"/>
              </a:spcAft>
              <a:buClr>
                <a:schemeClr val="dk1"/>
              </a:buClr>
              <a:buSzPts val="1600"/>
              <a:buFont typeface="Average"/>
              <a:buAutoNum type="arabicPeriod"/>
            </a:pPr>
            <a:r>
              <a:rPr b="1" lang="en" sz="1600">
                <a:latin typeface="Average"/>
                <a:ea typeface="Average"/>
                <a:cs typeface="Average"/>
                <a:sym typeface="Average"/>
              </a:rPr>
              <a:t>1x PTS </a:t>
            </a:r>
            <a:r>
              <a:rPr lang="en" sz="1600">
                <a:latin typeface="Average"/>
                <a:ea typeface="Average"/>
                <a:cs typeface="Average"/>
                <a:sym typeface="Average"/>
              </a:rPr>
              <a:t>deducted for failure to follow instructions for event. (e.g. improper dress attire, late arrival, etc.)</a:t>
            </a:r>
            <a:endParaRPr sz="1600">
              <a:latin typeface="Average"/>
              <a:ea typeface="Average"/>
              <a:cs typeface="Average"/>
              <a:sym typeface="Average"/>
            </a:endParaRPr>
          </a:p>
          <a:p>
            <a:pPr indent="0" lvl="0" marL="0" rtl="0" algn="just">
              <a:lnSpc>
                <a:spcPct val="107000"/>
              </a:lnSpc>
              <a:spcBef>
                <a:spcPts val="800"/>
              </a:spcBef>
              <a:spcAft>
                <a:spcPts val="0"/>
              </a:spcAft>
              <a:buNone/>
            </a:pPr>
            <a:r>
              <a:rPr lang="en" sz="1600">
                <a:latin typeface="Average"/>
                <a:ea typeface="Average"/>
                <a:cs typeface="Average"/>
                <a:sym typeface="Average"/>
              </a:rPr>
              <a:t>*we will not be accepting toothbrushes and toothpaste for pts this semester due to sanitary issues.</a:t>
            </a:r>
            <a:endParaRPr sz="1600">
              <a:latin typeface="Average"/>
              <a:ea typeface="Average"/>
              <a:cs typeface="Average"/>
              <a:sym typeface="Average"/>
            </a:endParaRPr>
          </a:p>
          <a:p>
            <a:pPr indent="0" lvl="0" marL="0" rtl="0" algn="l">
              <a:spcBef>
                <a:spcPts val="8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Point Status</a:t>
            </a:r>
            <a:endParaRPr/>
          </a:p>
        </p:txBody>
      </p:sp>
      <p:sp>
        <p:nvSpPr>
          <p:cNvPr id="152" name="Google Shape;152;p25"/>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15 points = Active Member Status</a:t>
            </a:r>
            <a:endParaRPr sz="2000"/>
          </a:p>
          <a:p>
            <a:pPr indent="0" lvl="0" marL="0" rtl="0" algn="ctr">
              <a:spcBef>
                <a:spcPts val="1600"/>
              </a:spcBef>
              <a:spcAft>
                <a:spcPts val="0"/>
              </a:spcAft>
              <a:buNone/>
            </a:pPr>
            <a:r>
              <a:rPr lang="en" sz="2000"/>
              <a:t>20 points = Honorary Member Status </a:t>
            </a:r>
            <a:endParaRPr sz="2000"/>
          </a:p>
          <a:p>
            <a:pPr indent="0" lvl="0" marL="0" rtl="0" algn="ctr">
              <a:spcBef>
                <a:spcPts val="1600"/>
              </a:spcBef>
              <a:spcAft>
                <a:spcPts val="0"/>
              </a:spcAft>
              <a:buNone/>
            </a:pPr>
            <a:r>
              <a:rPr lang="en" sz="2000"/>
              <a:t>30 points = Elite Member Status </a:t>
            </a:r>
            <a:endParaRPr sz="2000"/>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T-SHIRTS</a:t>
            </a:r>
            <a:endParaRPr/>
          </a:p>
        </p:txBody>
      </p:sp>
      <p:sp>
        <p:nvSpPr>
          <p:cNvPr id="158" name="Google Shape;158;p26"/>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We’re accepting T-shirt designs! If you had an idea for a shirt, or didn’t like last year’s, now’s your chance to create a design for this year’s! </a:t>
            </a:r>
            <a:endParaRPr/>
          </a:p>
          <a:p>
            <a:pPr indent="0" lvl="0" marL="13716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If you have T-shirt design ideas, submit them to the UIC PDC email! We’ll be accepting designs until [insert date here].</a:t>
            </a:r>
            <a:endParaRPr/>
          </a:p>
          <a:p>
            <a:pPr indent="0" lvl="0" marL="13716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Since we’ll be collecting dues this year as a result of restrictions loosening up, T-shirts will be based on member activity and paid dues. </a:t>
            </a:r>
            <a:r>
              <a:rPr lang="en" u="sng"/>
              <a:t>Exceptions will be considered on a case-by-case basis.</a:t>
            </a:r>
            <a:endParaRPr u="sng"/>
          </a:p>
          <a:p>
            <a:pPr indent="0" lvl="0" marL="0" rtl="0" algn="l">
              <a:lnSpc>
                <a:spcPct val="100000"/>
              </a:lnSpc>
              <a:spcBef>
                <a:spcPts val="0"/>
              </a:spcBef>
              <a:spcAft>
                <a:spcPts val="0"/>
              </a:spcAft>
              <a:buNone/>
            </a:pPr>
            <a:r>
              <a:t/>
            </a:r>
            <a:endParaRPr u="sng"/>
          </a:p>
          <a:p>
            <a:pPr indent="0" lvl="0" marL="0" rtl="0" algn="l">
              <a:lnSpc>
                <a:spcPct val="100000"/>
              </a:lnSpc>
              <a:spcBef>
                <a:spcPts val="0"/>
              </a:spcBef>
              <a:spcAft>
                <a:spcPts val="0"/>
              </a:spcAft>
              <a:buNone/>
            </a:pPr>
            <a:r>
              <a:rPr lang="en"/>
              <a:t>We look forward to seeing what you all come up with!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How do I join the Executive Board next year?</a:t>
            </a:r>
            <a:endParaRPr sz="3000"/>
          </a:p>
          <a:p>
            <a:pPr indent="0" lvl="0" marL="0" rtl="0" algn="l">
              <a:spcBef>
                <a:spcPts val="0"/>
              </a:spcBef>
              <a:spcAft>
                <a:spcPts val="0"/>
              </a:spcAft>
              <a:buNone/>
            </a:pPr>
            <a:r>
              <a:t/>
            </a:r>
            <a:endParaRPr/>
          </a:p>
        </p:txBody>
      </p:sp>
      <p:sp>
        <p:nvSpPr>
          <p:cNvPr id="164" name="Google Shape;164;p27"/>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Average"/>
              <a:buChar char="●"/>
            </a:pPr>
            <a:r>
              <a:rPr lang="en"/>
              <a:t>25 REQUIRED to apply to run for a position for 2021-2022 (decided closer to election date).  Application deadline date is TBD.</a:t>
            </a:r>
            <a:endParaRPr/>
          </a:p>
          <a:p>
            <a:pPr indent="-342900" lvl="0" marL="457200" rtl="0" algn="l">
              <a:lnSpc>
                <a:spcPct val="150000"/>
              </a:lnSpc>
              <a:spcBef>
                <a:spcPts val="0"/>
              </a:spcBef>
              <a:spcAft>
                <a:spcPts val="0"/>
              </a:spcAft>
              <a:buClr>
                <a:schemeClr val="dk1"/>
              </a:buClr>
              <a:buSzPts val="1800"/>
              <a:buFont typeface="Lato"/>
              <a:buChar char="●"/>
            </a:pPr>
            <a:r>
              <a:rPr lang="en"/>
              <a:t>All four positions require 5-minute speech.</a:t>
            </a:r>
            <a:endParaRPr/>
          </a:p>
          <a:p>
            <a:pPr indent="-342900" lvl="0" marL="457200" rtl="0" algn="l">
              <a:lnSpc>
                <a:spcPct val="150000"/>
              </a:lnSpc>
              <a:spcBef>
                <a:spcPts val="0"/>
              </a:spcBef>
              <a:spcAft>
                <a:spcPts val="0"/>
              </a:spcAft>
              <a:buClr>
                <a:schemeClr val="dk1"/>
              </a:buClr>
              <a:buSzPts val="1800"/>
              <a:buFont typeface="Lato"/>
              <a:buChar char="●"/>
            </a:pPr>
            <a:r>
              <a:rPr lang="en"/>
              <a:t>Can only run for one position</a:t>
            </a:r>
            <a:endParaRPr/>
          </a:p>
          <a:p>
            <a:pPr indent="-342900" lvl="0" marL="457200" rtl="0" algn="l">
              <a:lnSpc>
                <a:spcPct val="150000"/>
              </a:lnSpc>
              <a:spcBef>
                <a:spcPts val="0"/>
              </a:spcBef>
              <a:spcAft>
                <a:spcPts val="0"/>
              </a:spcAft>
              <a:buClr>
                <a:schemeClr val="dk1"/>
              </a:buClr>
              <a:buSzPts val="1800"/>
              <a:buFont typeface="Lato"/>
              <a:buChar char="●"/>
            </a:pPr>
            <a:r>
              <a:rPr lang="en"/>
              <a:t>Get to know the current e-board so you can have an understanding of what they do.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Volunteer </a:t>
            </a:r>
            <a:r>
              <a:rPr lang="en"/>
              <a:t>Events </a:t>
            </a:r>
            <a:endParaRPr/>
          </a:p>
        </p:txBody>
      </p:sp>
      <p:sp>
        <p:nvSpPr>
          <p:cNvPr id="170" name="Google Shape;170;p28"/>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Marathons</a:t>
            </a:r>
            <a:endParaRPr/>
          </a:p>
          <a:p>
            <a:pPr indent="-342900" lvl="0" marL="457200" rtl="0" algn="l">
              <a:spcBef>
                <a:spcPts val="0"/>
              </a:spcBef>
              <a:spcAft>
                <a:spcPts val="0"/>
              </a:spcAft>
              <a:buSzPts val="1800"/>
              <a:buChar char="-"/>
            </a:pPr>
            <a:r>
              <a:rPr lang="en"/>
              <a:t>Oral health workshops</a:t>
            </a:r>
            <a:endParaRPr/>
          </a:p>
          <a:p>
            <a:pPr indent="-342900" lvl="0" marL="457200" rtl="0" algn="l">
              <a:spcBef>
                <a:spcPts val="0"/>
              </a:spcBef>
              <a:spcAft>
                <a:spcPts val="0"/>
              </a:spcAft>
              <a:buSzPts val="1800"/>
              <a:buChar char="-"/>
            </a:pPr>
            <a:r>
              <a:rPr lang="en"/>
              <a:t>Service Events </a:t>
            </a:r>
            <a:endParaRPr/>
          </a:p>
          <a:p>
            <a:pPr indent="-342900" lvl="0" marL="457200" rtl="0" algn="l">
              <a:spcBef>
                <a:spcPts val="0"/>
              </a:spcBef>
              <a:spcAft>
                <a:spcPts val="0"/>
              </a:spcAft>
              <a:buSzPts val="1800"/>
              <a:buChar char="-"/>
            </a:pPr>
            <a:r>
              <a:rPr lang="en"/>
              <a:t>Packaging for the under served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OPDM </a:t>
            </a:r>
            <a:r>
              <a:rPr b="0" lang="en" sz="3000">
                <a:latin typeface="Playfair Display Regular"/>
                <a:ea typeface="Playfair Display Regular"/>
                <a:cs typeface="Playfair Display Regular"/>
                <a:sym typeface="Playfair Display Regular"/>
              </a:rPr>
              <a:t>(it’s back!)</a:t>
            </a:r>
            <a:endParaRPr b="0" sz="3000">
              <a:latin typeface="Playfair Display Regular"/>
              <a:ea typeface="Playfair Display Regular"/>
              <a:cs typeface="Playfair Display Regular"/>
              <a:sym typeface="Playfair Display Regular"/>
            </a:endParaRPr>
          </a:p>
          <a:p>
            <a:pPr indent="0" lvl="0" marL="0" rtl="0" algn="l">
              <a:spcBef>
                <a:spcPts val="0"/>
              </a:spcBef>
              <a:spcAft>
                <a:spcPts val="0"/>
              </a:spcAft>
              <a:buNone/>
            </a:pPr>
            <a:r>
              <a:t/>
            </a:r>
            <a:endParaRPr/>
          </a:p>
        </p:txBody>
      </p:sp>
      <p:sp>
        <p:nvSpPr>
          <p:cNvPr id="176" name="Google Shape;176;p29"/>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u="sng"/>
              <a:t>O</a:t>
            </a:r>
            <a:r>
              <a:rPr lang="en" sz="2400"/>
              <a:t>utstanding </a:t>
            </a:r>
            <a:r>
              <a:rPr lang="en" sz="2400" u="sng"/>
              <a:t>P</a:t>
            </a:r>
            <a:r>
              <a:rPr lang="en" sz="2400"/>
              <a:t>re-</a:t>
            </a:r>
            <a:r>
              <a:rPr lang="en" sz="2400" u="sng"/>
              <a:t>D</a:t>
            </a:r>
            <a:r>
              <a:rPr lang="en" sz="2400"/>
              <a:t>ent of the </a:t>
            </a:r>
            <a:r>
              <a:rPr lang="en" sz="2400" u="sng"/>
              <a:t>M</a:t>
            </a:r>
            <a:r>
              <a:rPr lang="en" sz="2400"/>
              <a:t>onth</a:t>
            </a:r>
            <a:endParaRPr sz="2400"/>
          </a:p>
          <a:p>
            <a:pPr indent="-342900" lvl="0" marL="457200" rtl="0" algn="l">
              <a:spcBef>
                <a:spcPts val="1600"/>
              </a:spcBef>
              <a:spcAft>
                <a:spcPts val="0"/>
              </a:spcAft>
              <a:buClr>
                <a:schemeClr val="dk1"/>
              </a:buClr>
              <a:buSzPts val="1800"/>
              <a:buFont typeface="Lato"/>
              <a:buChar char="●"/>
            </a:pPr>
            <a:r>
              <a:rPr lang="en"/>
              <a:t>Recognizes Pre-Dental Members that go out of their way to make a difference in the community. </a:t>
            </a:r>
            <a:endParaRPr/>
          </a:p>
          <a:p>
            <a:pPr indent="-342900" lvl="0" marL="457200" rtl="0" algn="l">
              <a:spcBef>
                <a:spcPts val="0"/>
              </a:spcBef>
              <a:spcAft>
                <a:spcPts val="0"/>
              </a:spcAft>
              <a:buClr>
                <a:schemeClr val="dk1"/>
              </a:buClr>
              <a:buSzPts val="1800"/>
              <a:buFont typeface="Lato"/>
              <a:buChar char="●"/>
            </a:pPr>
            <a:r>
              <a:rPr lang="en"/>
              <a:t>Nominations for future OPDM's must be emailed uicpdc32@gmail.com no later than 7 days</a:t>
            </a:r>
            <a:br>
              <a:rPr lang="en"/>
            </a:br>
            <a:r>
              <a:rPr lang="en"/>
              <a:t>before the end of the month. </a:t>
            </a:r>
            <a:br>
              <a:rPr lang="en"/>
            </a:br>
            <a:r>
              <a:rPr lang="en"/>
              <a:t>OPDM's will be voted on based on: Meeting Attendance, Participation, Attitude, Going Above and Beyond, etc.) </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idx="4294967295" type="title"/>
          </p:nvPr>
        </p:nvSpPr>
        <p:spPr>
          <a:xfrm>
            <a:off x="387900" y="458025"/>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Mentor Program</a:t>
            </a:r>
            <a:endParaRPr/>
          </a:p>
        </p:txBody>
      </p:sp>
      <p:grpSp>
        <p:nvGrpSpPr>
          <p:cNvPr id="182" name="Google Shape;182;p30"/>
          <p:cNvGrpSpPr/>
          <p:nvPr/>
        </p:nvGrpSpPr>
        <p:grpSpPr>
          <a:xfrm>
            <a:off x="431825" y="1342525"/>
            <a:ext cx="2683300" cy="3302700"/>
            <a:chOff x="431825" y="1342525"/>
            <a:chExt cx="2683300" cy="3302700"/>
          </a:xfrm>
        </p:grpSpPr>
        <p:sp>
          <p:nvSpPr>
            <p:cNvPr id="183" name="Google Shape;183;p30"/>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30"/>
          <p:cNvSpPr txBox="1"/>
          <p:nvPr>
            <p:ph idx="4294967295" type="body"/>
          </p:nvPr>
        </p:nvSpPr>
        <p:spPr>
          <a:xfrm>
            <a:off x="489192"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1</a:t>
            </a:r>
            <a:endParaRPr>
              <a:solidFill>
                <a:schemeClr val="lt1"/>
              </a:solidFill>
            </a:endParaRPr>
          </a:p>
        </p:txBody>
      </p:sp>
      <p:cxnSp>
        <p:nvCxnSpPr>
          <p:cNvPr id="186" name="Google Shape;186;p30"/>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87" name="Google Shape;187;p30"/>
          <p:cNvSpPr txBox="1"/>
          <p:nvPr>
            <p:ph idx="4294967295" type="body"/>
          </p:nvPr>
        </p:nvSpPr>
        <p:spPr>
          <a:xfrm>
            <a:off x="933875" y="13377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700">
                <a:solidFill>
                  <a:schemeClr val="lt1"/>
                </a:solidFill>
              </a:rPr>
              <a:t>An opportunity to meet your peers</a:t>
            </a:r>
            <a:endParaRPr sz="1700">
              <a:solidFill>
                <a:schemeClr val="lt1"/>
              </a:solidFill>
            </a:endParaRPr>
          </a:p>
        </p:txBody>
      </p:sp>
      <p:sp>
        <p:nvSpPr>
          <p:cNvPr id="188" name="Google Shape;188;p30"/>
          <p:cNvSpPr txBox="1"/>
          <p:nvPr>
            <p:ph idx="4294967295" type="body"/>
          </p:nvPr>
        </p:nvSpPr>
        <p:spPr>
          <a:xfrm>
            <a:off x="508125" y="2268950"/>
            <a:ext cx="2530800" cy="237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You will be in a group chat with your peers and have the opportunity to learn from each other</a:t>
            </a:r>
            <a:endParaRPr sz="1400"/>
          </a:p>
        </p:txBody>
      </p:sp>
      <p:grpSp>
        <p:nvGrpSpPr>
          <p:cNvPr id="189" name="Google Shape;189;p30"/>
          <p:cNvGrpSpPr/>
          <p:nvPr/>
        </p:nvGrpSpPr>
        <p:grpSpPr>
          <a:xfrm>
            <a:off x="3221800" y="1342525"/>
            <a:ext cx="2673003" cy="3302700"/>
            <a:chOff x="3221800" y="1342525"/>
            <a:chExt cx="2673003" cy="3302700"/>
          </a:xfrm>
        </p:grpSpPr>
        <p:sp>
          <p:nvSpPr>
            <p:cNvPr id="190" name="Google Shape;190;p30"/>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0"/>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30"/>
          <p:cNvSpPr txBox="1"/>
          <p:nvPr>
            <p:ph idx="4294967295" type="body"/>
          </p:nvPr>
        </p:nvSpPr>
        <p:spPr>
          <a:xfrm>
            <a:off x="3275767"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2</a:t>
            </a:r>
            <a:endParaRPr>
              <a:solidFill>
                <a:schemeClr val="lt1"/>
              </a:solidFill>
            </a:endParaRPr>
          </a:p>
        </p:txBody>
      </p:sp>
      <p:cxnSp>
        <p:nvCxnSpPr>
          <p:cNvPr id="193" name="Google Shape;193;p30"/>
          <p:cNvCxnSpPr/>
          <p:nvPr/>
        </p:nvCxnSpPr>
        <p:spPr>
          <a:xfrm>
            <a:off x="3647550" y="1514725"/>
            <a:ext cx="0" cy="478800"/>
          </a:xfrm>
          <a:prstGeom prst="straightConnector1">
            <a:avLst/>
          </a:prstGeom>
          <a:noFill/>
          <a:ln cap="flat" cmpd="sng" w="9525">
            <a:solidFill>
              <a:schemeClr val="lt1"/>
            </a:solidFill>
            <a:prstDash val="solid"/>
            <a:round/>
            <a:headEnd len="sm" w="sm" type="none"/>
            <a:tailEnd len="sm" w="sm" type="none"/>
          </a:ln>
        </p:spPr>
      </p:cxnSp>
      <p:sp>
        <p:nvSpPr>
          <p:cNvPr id="194" name="Google Shape;194;p30"/>
          <p:cNvSpPr txBox="1"/>
          <p:nvPr>
            <p:ph idx="4294967295" type="body"/>
          </p:nvPr>
        </p:nvSpPr>
        <p:spPr>
          <a:xfrm>
            <a:off x="3723750" y="13425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500">
                <a:solidFill>
                  <a:schemeClr val="lt1"/>
                </a:solidFill>
              </a:rPr>
              <a:t>Have a close Mentor </a:t>
            </a:r>
            <a:r>
              <a:rPr lang="en" sz="1500">
                <a:solidFill>
                  <a:schemeClr val="lt1"/>
                </a:solidFill>
              </a:rPr>
              <a:t>relation with a Dental student </a:t>
            </a:r>
            <a:endParaRPr sz="1500">
              <a:solidFill>
                <a:schemeClr val="lt1"/>
              </a:solidFill>
            </a:endParaRPr>
          </a:p>
        </p:txBody>
      </p:sp>
      <p:sp>
        <p:nvSpPr>
          <p:cNvPr id="195" name="Google Shape;195;p30"/>
          <p:cNvSpPr txBox="1"/>
          <p:nvPr>
            <p:ph idx="4294967295" type="body"/>
          </p:nvPr>
        </p:nvSpPr>
        <p:spPr>
          <a:xfrm>
            <a:off x="3294700" y="2268950"/>
            <a:ext cx="2530800" cy="237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Each group  will have a dental student from UIC COD to answer any questions and give advice</a:t>
            </a:r>
            <a:endParaRPr sz="1400"/>
          </a:p>
        </p:txBody>
      </p:sp>
      <p:grpSp>
        <p:nvGrpSpPr>
          <p:cNvPr id="196" name="Google Shape;196;p30"/>
          <p:cNvGrpSpPr/>
          <p:nvPr/>
        </p:nvGrpSpPr>
        <p:grpSpPr>
          <a:xfrm>
            <a:off x="6007125" y="1342525"/>
            <a:ext cx="2673000" cy="3302700"/>
            <a:chOff x="6007125" y="1342525"/>
            <a:chExt cx="2673000" cy="3302700"/>
          </a:xfrm>
        </p:grpSpPr>
        <p:sp>
          <p:nvSpPr>
            <p:cNvPr id="197" name="Google Shape;197;p30"/>
            <p:cNvSpPr/>
            <p:nvPr/>
          </p:nvSpPr>
          <p:spPr>
            <a:xfrm>
              <a:off x="6007125"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txBox="1"/>
            <p:nvPr/>
          </p:nvSpPr>
          <p:spPr>
            <a:xfrm>
              <a:off x="6007125"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30"/>
          <p:cNvSpPr txBox="1"/>
          <p:nvPr>
            <p:ph idx="4294967295" type="body"/>
          </p:nvPr>
        </p:nvSpPr>
        <p:spPr>
          <a:xfrm>
            <a:off x="6058742"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3</a:t>
            </a:r>
            <a:endParaRPr>
              <a:solidFill>
                <a:schemeClr val="lt1"/>
              </a:solidFill>
            </a:endParaRPr>
          </a:p>
        </p:txBody>
      </p:sp>
      <p:cxnSp>
        <p:nvCxnSpPr>
          <p:cNvPr id="200" name="Google Shape;200;p30"/>
          <p:cNvCxnSpPr/>
          <p:nvPr/>
        </p:nvCxnSpPr>
        <p:spPr>
          <a:xfrm>
            <a:off x="6427225" y="1514725"/>
            <a:ext cx="0" cy="478800"/>
          </a:xfrm>
          <a:prstGeom prst="straightConnector1">
            <a:avLst/>
          </a:prstGeom>
          <a:noFill/>
          <a:ln cap="flat" cmpd="sng" w="9525">
            <a:solidFill>
              <a:schemeClr val="lt1"/>
            </a:solidFill>
            <a:prstDash val="solid"/>
            <a:round/>
            <a:headEnd len="sm" w="sm" type="none"/>
            <a:tailEnd len="sm" w="sm" type="none"/>
          </a:ln>
        </p:spPr>
      </p:cxnSp>
      <p:sp>
        <p:nvSpPr>
          <p:cNvPr id="201" name="Google Shape;201;p30"/>
          <p:cNvSpPr txBox="1"/>
          <p:nvPr>
            <p:ph idx="4294967295" type="body"/>
          </p:nvPr>
        </p:nvSpPr>
        <p:spPr>
          <a:xfrm>
            <a:off x="6503425" y="13425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lt1"/>
                </a:solidFill>
              </a:rPr>
              <a:t>A leadership opportunity</a:t>
            </a:r>
            <a:endParaRPr sz="1600">
              <a:solidFill>
                <a:schemeClr val="lt1"/>
              </a:solidFill>
            </a:endParaRPr>
          </a:p>
        </p:txBody>
      </p:sp>
      <p:sp>
        <p:nvSpPr>
          <p:cNvPr id="202" name="Google Shape;202;p30"/>
          <p:cNvSpPr txBox="1"/>
          <p:nvPr>
            <p:ph idx="4294967295" type="body"/>
          </p:nvPr>
        </p:nvSpPr>
        <p:spPr>
          <a:xfrm>
            <a:off x="6077675" y="2268950"/>
            <a:ext cx="2530800" cy="237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Juniors and Seniors can  apply to be a mentor to lead the groups and set up meetings </a:t>
            </a:r>
            <a:endParaRPr sz="1400"/>
          </a:p>
          <a:p>
            <a:pPr indent="-317500" lvl="0" marL="457200" rtl="0" algn="l">
              <a:spcBef>
                <a:spcPts val="0"/>
              </a:spcBef>
              <a:spcAft>
                <a:spcPts val="0"/>
              </a:spcAft>
              <a:buSzPts val="1400"/>
              <a:buChar char="-"/>
            </a:pPr>
            <a:r>
              <a:rPr lang="en" sz="1400"/>
              <a:t>Earn 5 points </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Apply to the Mentor Program</a:t>
            </a:r>
            <a:endParaRPr/>
          </a:p>
        </p:txBody>
      </p:sp>
      <p:sp>
        <p:nvSpPr>
          <p:cNvPr id="208" name="Google Shape;208;p31"/>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t>Mentees: fill out the form sent to you by email and you will be placed in a group</a:t>
            </a:r>
            <a:endParaRPr b="1" sz="2100"/>
          </a:p>
          <a:p>
            <a:pPr indent="0" lvl="0" marL="0" rtl="0" algn="l">
              <a:spcBef>
                <a:spcPts val="1600"/>
              </a:spcBef>
              <a:spcAft>
                <a:spcPts val="0"/>
              </a:spcAft>
              <a:buNone/>
            </a:pPr>
            <a:r>
              <a:t/>
            </a:r>
            <a:endParaRPr b="1" sz="2100"/>
          </a:p>
          <a:p>
            <a:pPr indent="0" lvl="0" marL="0" rtl="0" algn="l">
              <a:spcBef>
                <a:spcPts val="1600"/>
              </a:spcBef>
              <a:spcAft>
                <a:spcPts val="0"/>
              </a:spcAft>
              <a:buNone/>
            </a:pPr>
            <a:r>
              <a:rPr b="1" lang="en" sz="2100"/>
              <a:t>Mentors: Apply if you are a Junior/Senior and meet requirements </a:t>
            </a:r>
            <a:endParaRPr b="1" sz="2100"/>
          </a:p>
          <a:p>
            <a:pPr indent="0" lvl="0" marL="0" rtl="0" algn="l">
              <a:spcBef>
                <a:spcPts val="1600"/>
              </a:spcBef>
              <a:spcAft>
                <a:spcPts val="0"/>
              </a:spcAft>
              <a:buNone/>
            </a:pPr>
            <a:r>
              <a:rPr b="1" lang="en" sz="2100"/>
              <a:t>(5 points) </a:t>
            </a:r>
            <a:endParaRPr b="1" sz="2100"/>
          </a:p>
          <a:p>
            <a:pPr indent="0" lvl="0" marL="0" rtl="0" algn="l">
              <a:spcBef>
                <a:spcPts val="1600"/>
              </a:spcBef>
              <a:spcAft>
                <a:spcPts val="0"/>
              </a:spcAft>
              <a:buNone/>
            </a:pPr>
            <a:r>
              <a:t/>
            </a:r>
            <a:endParaRPr b="1" sz="2100"/>
          </a:p>
          <a:p>
            <a:pPr indent="0" lvl="0" marL="0" rtl="0" algn="l">
              <a:spcBef>
                <a:spcPts val="1600"/>
              </a:spcBef>
              <a:spcAft>
                <a:spcPts val="1600"/>
              </a:spcAft>
              <a:buNone/>
            </a:pPr>
            <a:r>
              <a:rPr b="1" lang="en" sz="2100"/>
              <a:t>Reach out to Maryam Othman (</a:t>
            </a:r>
            <a:r>
              <a:rPr b="1" lang="en" sz="2100" u="sng">
                <a:solidFill>
                  <a:schemeClr val="hlink"/>
                </a:solidFill>
                <a:hlinkClick r:id="rId3"/>
              </a:rPr>
              <a:t>mothma5@uic.edu</a:t>
            </a:r>
            <a:r>
              <a:rPr b="1" lang="en" sz="2100"/>
              <a:t>) for questions or concerns about the buddy program</a:t>
            </a:r>
            <a:endParaRPr b="1"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Maryam Othman - President</a:t>
            </a:r>
            <a:endParaRPr/>
          </a:p>
        </p:txBody>
      </p:sp>
      <p:sp>
        <p:nvSpPr>
          <p:cNvPr id="76" name="Google Shape;76;p14"/>
          <p:cNvSpPr txBox="1"/>
          <p:nvPr>
            <p:ph idx="1" type="body"/>
          </p:nvPr>
        </p:nvSpPr>
        <p:spPr>
          <a:xfrm>
            <a:off x="4572000" y="1017725"/>
            <a:ext cx="42603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Major/Minor: Biology; Minor Public Policy </a:t>
            </a:r>
            <a:endParaRPr/>
          </a:p>
          <a:p>
            <a:pPr indent="0" lvl="0" marL="0" rtl="0" algn="l">
              <a:spcBef>
                <a:spcPts val="1600"/>
              </a:spcBef>
              <a:spcAft>
                <a:spcPts val="0"/>
              </a:spcAft>
              <a:buNone/>
            </a:pPr>
            <a:r>
              <a:rPr lang="en"/>
              <a:t>Fun Fact: I’m originally Palestinian and tie my identity very closely to my roots. My grandfather is my role model in everything I do &lt;3</a:t>
            </a:r>
            <a:endParaRPr/>
          </a:p>
          <a:p>
            <a:pPr indent="0" lvl="0" marL="0" rtl="0" algn="l">
              <a:spcBef>
                <a:spcPts val="1600"/>
              </a:spcBef>
              <a:spcAft>
                <a:spcPts val="1600"/>
              </a:spcAft>
              <a:buNone/>
            </a:pPr>
            <a:r>
              <a:rPr lang="en"/>
              <a:t>Goals: My goal for PDC is to create an understanding of being a dentist from several angles like policy, humanities, and academia.</a:t>
            </a:r>
            <a:endParaRPr/>
          </a:p>
        </p:txBody>
      </p:sp>
      <p:pic>
        <p:nvPicPr>
          <p:cNvPr id="77" name="Google Shape;77;p14"/>
          <p:cNvPicPr preferRelativeResize="0"/>
          <p:nvPr/>
        </p:nvPicPr>
        <p:blipFill>
          <a:blip r:embed="rId3">
            <a:alphaModFix/>
          </a:blip>
          <a:stretch>
            <a:fillRect/>
          </a:stretch>
        </p:blipFill>
        <p:spPr>
          <a:xfrm>
            <a:off x="400550" y="1288425"/>
            <a:ext cx="3150899" cy="31508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Ongoing DAT Group Chats</a:t>
            </a:r>
            <a:endParaRPr/>
          </a:p>
        </p:txBody>
      </p:sp>
      <p:sp>
        <p:nvSpPr>
          <p:cNvPr id="214" name="Google Shape;214;p32"/>
          <p:cNvSpPr txBox="1"/>
          <p:nvPr>
            <p:ph idx="1" type="body"/>
          </p:nvPr>
        </p:nvSpPr>
        <p:spPr>
          <a:xfrm>
            <a:off x="539600" y="1577950"/>
            <a:ext cx="8058900" cy="3150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550">
                <a:latin typeface="Roboto"/>
                <a:ea typeface="Roboto"/>
                <a:cs typeface="Roboto"/>
                <a:sym typeface="Roboto"/>
              </a:rPr>
              <a:t>Understanding that the DAT is not an easy journey, we have launched a DAT study group. Within this group, you will have the opportunities to freely ask as many specific DAT-related questions to other members who are also actively studying. Additionally, we will to offer various opportunities that may be helpful to you</a:t>
            </a:r>
            <a:endParaRPr sz="1550">
              <a:latin typeface="Roboto"/>
              <a:ea typeface="Roboto"/>
              <a:cs typeface="Roboto"/>
              <a:sym typeface="Roboto"/>
            </a:endParaRPr>
          </a:p>
          <a:p>
            <a:pPr indent="0" lvl="0" marL="457200" rtl="0" algn="l">
              <a:spcBef>
                <a:spcPts val="1600"/>
              </a:spcBef>
              <a:spcAft>
                <a:spcPts val="0"/>
              </a:spcAft>
              <a:buNone/>
            </a:pPr>
            <a:r>
              <a:rPr i="1" lang="en" sz="1550">
                <a:latin typeface="Roboto"/>
                <a:ea typeface="Roboto"/>
                <a:cs typeface="Roboto"/>
                <a:sym typeface="Roboto"/>
              </a:rPr>
              <a:t>*We ask that this remain exclusively for those ACTIVELY studying for their DAT in order to be as efficient as possible :) </a:t>
            </a:r>
            <a:endParaRPr i="1" sz="1550">
              <a:latin typeface="Roboto"/>
              <a:ea typeface="Roboto"/>
              <a:cs typeface="Roboto"/>
              <a:sym typeface="Roboto"/>
            </a:endParaRPr>
          </a:p>
          <a:p>
            <a:pPr indent="0" lvl="0" marL="457200" rtl="0" algn="l">
              <a:spcBef>
                <a:spcPts val="1600"/>
              </a:spcBef>
              <a:spcAft>
                <a:spcPts val="0"/>
              </a:spcAft>
              <a:buNone/>
            </a:pPr>
            <a:r>
              <a:t/>
            </a:r>
            <a:endParaRPr sz="1550">
              <a:solidFill>
                <a:schemeClr val="dk2"/>
              </a:solidFill>
              <a:latin typeface="Roboto"/>
              <a:ea typeface="Roboto"/>
              <a:cs typeface="Roboto"/>
              <a:sym typeface="Roboto"/>
            </a:endParaRPr>
          </a:p>
          <a:p>
            <a:pPr indent="0" lvl="0" marL="457200" rtl="0" algn="l">
              <a:spcBef>
                <a:spcPts val="1600"/>
              </a:spcBef>
              <a:spcAft>
                <a:spcPts val="0"/>
              </a:spcAft>
              <a:buNone/>
            </a:pPr>
            <a:r>
              <a:t/>
            </a:r>
            <a:endParaRPr sz="1550">
              <a:solidFill>
                <a:schemeClr val="dk2"/>
              </a:solidFill>
              <a:latin typeface="Roboto"/>
              <a:ea typeface="Roboto"/>
              <a:cs typeface="Roboto"/>
              <a:sym typeface="Roboto"/>
            </a:endParaRPr>
          </a:p>
          <a:p>
            <a:pPr indent="0" lvl="0" marL="457200" rtl="0" algn="l">
              <a:spcBef>
                <a:spcPts val="1600"/>
              </a:spcBef>
              <a:spcAft>
                <a:spcPts val="0"/>
              </a:spcAft>
              <a:buNone/>
            </a:pPr>
            <a:r>
              <a:t/>
            </a:r>
            <a:endParaRPr sz="1550">
              <a:solidFill>
                <a:schemeClr val="dk2"/>
              </a:solidFill>
              <a:latin typeface="Roboto"/>
              <a:ea typeface="Roboto"/>
              <a:cs typeface="Roboto"/>
              <a:sym typeface="Roboto"/>
            </a:endParaRPr>
          </a:p>
          <a:p>
            <a:pPr indent="0" lvl="0" marL="457200" rtl="0" algn="l">
              <a:spcBef>
                <a:spcPts val="1600"/>
              </a:spcBef>
              <a:spcAft>
                <a:spcPts val="1600"/>
              </a:spcAft>
              <a:buNone/>
            </a:pPr>
            <a:r>
              <a:rPr lang="en" sz="1550">
                <a:solidFill>
                  <a:schemeClr val="dk2"/>
                </a:solidFill>
                <a:latin typeface="Roboto"/>
                <a:ea typeface="Roboto"/>
                <a:cs typeface="Roboto"/>
                <a:sym typeface="Roboto"/>
              </a:rPr>
              <a:t> </a:t>
            </a:r>
            <a:endParaRPr sz="2300">
              <a:solidFill>
                <a:schemeClr val="dk2"/>
              </a:solidFill>
            </a:endParaRPr>
          </a:p>
        </p:txBody>
      </p:sp>
      <p:pic>
        <p:nvPicPr>
          <p:cNvPr id="215" name="Google Shape;215;p32"/>
          <p:cNvPicPr preferRelativeResize="0"/>
          <p:nvPr/>
        </p:nvPicPr>
        <p:blipFill>
          <a:blip r:embed="rId3">
            <a:alphaModFix/>
          </a:blip>
          <a:stretch>
            <a:fillRect/>
          </a:stretch>
        </p:blipFill>
        <p:spPr>
          <a:xfrm>
            <a:off x="124074" y="3804200"/>
            <a:ext cx="1915076" cy="1121699"/>
          </a:xfrm>
          <a:prstGeom prst="rect">
            <a:avLst/>
          </a:prstGeom>
          <a:noFill/>
          <a:ln>
            <a:noFill/>
          </a:ln>
        </p:spPr>
      </p:pic>
      <p:pic>
        <p:nvPicPr>
          <p:cNvPr id="216" name="Google Shape;216;p32"/>
          <p:cNvPicPr preferRelativeResize="0"/>
          <p:nvPr/>
        </p:nvPicPr>
        <p:blipFill>
          <a:blip r:embed="rId4">
            <a:alphaModFix/>
          </a:blip>
          <a:stretch>
            <a:fillRect/>
          </a:stretch>
        </p:blipFill>
        <p:spPr>
          <a:xfrm>
            <a:off x="6651200" y="282475"/>
            <a:ext cx="2037401" cy="1260651"/>
          </a:xfrm>
          <a:prstGeom prst="rect">
            <a:avLst/>
          </a:prstGeom>
          <a:noFill/>
          <a:ln>
            <a:noFill/>
          </a:ln>
        </p:spPr>
      </p:pic>
      <p:sp>
        <p:nvSpPr>
          <p:cNvPr id="217" name="Google Shape;217;p32"/>
          <p:cNvSpPr txBox="1"/>
          <p:nvPr/>
        </p:nvSpPr>
        <p:spPr>
          <a:xfrm>
            <a:off x="6420000" y="4580875"/>
            <a:ext cx="2724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Lato"/>
                <a:ea typeface="Lato"/>
                <a:cs typeface="Lato"/>
                <a:sym typeface="Lato"/>
              </a:rPr>
              <a:t>“The MCAT is hard and the MCAT is important”</a:t>
            </a:r>
            <a:endParaRPr sz="900">
              <a:latin typeface="Lato"/>
              <a:ea typeface="Lato"/>
              <a:cs typeface="Lato"/>
              <a:sym typeface="Lato"/>
            </a:endParaRPr>
          </a:p>
          <a:p>
            <a:pPr indent="0" lvl="0" marL="457200" rtl="0" algn="l">
              <a:spcBef>
                <a:spcPts val="0"/>
              </a:spcBef>
              <a:spcAft>
                <a:spcPts val="0"/>
              </a:spcAft>
              <a:buNone/>
            </a:pPr>
            <a:r>
              <a:rPr lang="en" sz="700">
                <a:latin typeface="Lato"/>
                <a:ea typeface="Lato"/>
                <a:cs typeface="Lato"/>
                <a:sym typeface="Lato"/>
              </a:rPr>
              <a:t> I am so sorry if you understand this </a:t>
            </a:r>
            <a:endParaRPr sz="7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Book Circle</a:t>
            </a:r>
            <a:endParaRPr/>
          </a:p>
        </p:txBody>
      </p:sp>
      <p:sp>
        <p:nvSpPr>
          <p:cNvPr id="223" name="Google Shape;223;p33"/>
          <p:cNvSpPr txBox="1"/>
          <p:nvPr>
            <p:ph idx="1" type="body"/>
          </p:nvPr>
        </p:nvSpPr>
        <p:spPr>
          <a:xfrm>
            <a:off x="311700" y="137785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We’ll be continuing our DAT Book Circle this year!</a:t>
            </a:r>
            <a:endParaRPr/>
          </a:p>
          <a:p>
            <a:pPr indent="0" lvl="0" marL="0" rtl="0" algn="l">
              <a:spcBef>
                <a:spcPts val="1600"/>
              </a:spcBef>
              <a:spcAft>
                <a:spcPts val="0"/>
              </a:spcAft>
              <a:buNone/>
            </a:pPr>
            <a:r>
              <a:rPr lang="en"/>
              <a:t> What is the Book Circle?  </a:t>
            </a:r>
            <a:endParaRPr/>
          </a:p>
          <a:p>
            <a:pPr indent="0" lvl="0" marL="0" rtl="0" algn="l">
              <a:spcBef>
                <a:spcPts val="1600"/>
              </a:spcBef>
              <a:spcAft>
                <a:spcPts val="0"/>
              </a:spcAft>
              <a:buNone/>
            </a:pPr>
            <a:r>
              <a:rPr lang="en"/>
              <a:t>Created last year, it to allows students to share their DAT books/materials with other students who could have better use to them when studying for the DAT.  </a:t>
            </a:r>
            <a:endParaRPr/>
          </a:p>
          <a:p>
            <a:pPr indent="-342900" lvl="0" marL="457200" rtl="0" algn="l">
              <a:spcBef>
                <a:spcPts val="1600"/>
              </a:spcBef>
              <a:spcAft>
                <a:spcPts val="0"/>
              </a:spcAft>
              <a:buSzPts val="1800"/>
              <a:buChar char="●"/>
            </a:pPr>
            <a:r>
              <a:rPr lang="en"/>
              <a:t>Any DAT Books/Materials you have, let us know! Email Camilla Mastela (</a:t>
            </a:r>
            <a:r>
              <a:rPr lang="en" u="sng">
                <a:solidFill>
                  <a:schemeClr val="hlink"/>
                </a:solidFill>
                <a:hlinkClick r:id="rId3"/>
              </a:rPr>
              <a:t>cmaste6@uic.edu</a:t>
            </a:r>
            <a:r>
              <a:rPr lang="en"/>
              <a:t>) and let us know if </a:t>
            </a:r>
            <a:r>
              <a:rPr lang="en"/>
              <a:t>you or someone you know would like to give away any materials useful for other PDC students studying for the DAT.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554600" y="472750"/>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Website &amp; Social Media</a:t>
            </a:r>
            <a:r>
              <a:rPr b="0" lang="en" sz="3000">
                <a:latin typeface="Oswald"/>
                <a:ea typeface="Oswald"/>
                <a:cs typeface="Oswald"/>
                <a:sym typeface="Oswald"/>
              </a:rPr>
              <a:t> </a:t>
            </a:r>
            <a:endParaRPr b="0" sz="3000">
              <a:latin typeface="Oswald"/>
              <a:ea typeface="Oswald"/>
              <a:cs typeface="Oswald"/>
              <a:sym typeface="Oswald"/>
            </a:endParaRPr>
          </a:p>
          <a:p>
            <a:pPr indent="0" lvl="0" marL="0" rtl="0" algn="l">
              <a:spcBef>
                <a:spcPts val="0"/>
              </a:spcBef>
              <a:spcAft>
                <a:spcPts val="0"/>
              </a:spcAft>
              <a:buNone/>
            </a:pPr>
            <a:r>
              <a:t/>
            </a:r>
            <a:endParaRPr/>
          </a:p>
        </p:txBody>
      </p:sp>
      <p:sp>
        <p:nvSpPr>
          <p:cNvPr id="229" name="Google Shape;229;p34"/>
          <p:cNvSpPr txBox="1"/>
          <p:nvPr>
            <p:ph idx="1" type="body"/>
          </p:nvPr>
        </p:nvSpPr>
        <p:spPr>
          <a:xfrm>
            <a:off x="311700" y="1274925"/>
            <a:ext cx="8520600" cy="315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a:solidFill>
                  <a:srgbClr val="000000"/>
                </a:solidFill>
                <a:highlight>
                  <a:schemeClr val="dk1"/>
                </a:highlight>
                <a:latin typeface="Average"/>
                <a:ea typeface="Average"/>
                <a:cs typeface="Average"/>
                <a:sym typeface="Average"/>
              </a:rPr>
              <a:t>Website: </a:t>
            </a:r>
            <a:r>
              <a:rPr lang="en" u="sng">
                <a:solidFill>
                  <a:srgbClr val="000000"/>
                </a:solidFill>
                <a:highlight>
                  <a:schemeClr val="dk1"/>
                </a:highlight>
                <a:latin typeface="Average"/>
                <a:ea typeface="Average"/>
                <a:cs typeface="Average"/>
                <a:sym typeface="Average"/>
                <a:hlinkClick r:id="rId3">
                  <a:extLst>
                    <a:ext uri="{A12FA001-AC4F-418D-AE19-62706E023703}">
                      <ahyp:hlinkClr val="tx"/>
                    </a:ext>
                  </a:extLst>
                </a:hlinkClick>
              </a:rPr>
              <a:t>uicpdc.weebly.com/</a:t>
            </a:r>
            <a:r>
              <a:rPr lang="en">
                <a:highlight>
                  <a:schemeClr val="dk1"/>
                </a:highlight>
                <a:latin typeface="Average"/>
                <a:ea typeface="Average"/>
                <a:cs typeface="Average"/>
                <a:sym typeface="Average"/>
              </a:rPr>
              <a:t>__</a:t>
            </a:r>
            <a:r>
              <a:rPr lang="en">
                <a:solidFill>
                  <a:srgbClr val="000000"/>
                </a:solidFill>
                <a:highlight>
                  <a:schemeClr val="dk1"/>
                </a:highlight>
                <a:latin typeface="Average"/>
                <a:ea typeface="Average"/>
                <a:cs typeface="Average"/>
                <a:sym typeface="Average"/>
              </a:rPr>
              <a:t>  </a:t>
            </a:r>
            <a:endParaRPr/>
          </a:p>
        </p:txBody>
      </p:sp>
      <p:pic>
        <p:nvPicPr>
          <p:cNvPr id="230" name="Google Shape;230;p34"/>
          <p:cNvPicPr preferRelativeResize="0"/>
          <p:nvPr/>
        </p:nvPicPr>
        <p:blipFill rotWithShape="1">
          <a:blip r:embed="rId4">
            <a:alphaModFix/>
          </a:blip>
          <a:srcRect b="31423" l="40677" r="31745" t="42745"/>
          <a:stretch/>
        </p:blipFill>
        <p:spPr>
          <a:xfrm>
            <a:off x="2986700" y="1860425"/>
            <a:ext cx="3170599" cy="1979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Office Hours</a:t>
            </a:r>
            <a:endParaRPr sz="3600"/>
          </a:p>
          <a:p>
            <a:pPr indent="0" lvl="0" marL="0" rtl="0" algn="l">
              <a:spcBef>
                <a:spcPts val="0"/>
              </a:spcBef>
              <a:spcAft>
                <a:spcPts val="0"/>
              </a:spcAft>
              <a:buNone/>
            </a:pPr>
            <a:r>
              <a:t/>
            </a:r>
            <a:endParaRPr/>
          </a:p>
        </p:txBody>
      </p:sp>
      <p:sp>
        <p:nvSpPr>
          <p:cNvPr id="236" name="Google Shape;236;p35"/>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When: Bi-monthly </a:t>
            </a:r>
            <a:endParaRPr sz="2300"/>
          </a:p>
          <a:p>
            <a:pPr indent="-374650" lvl="0" marL="457200" rtl="0" algn="l">
              <a:spcBef>
                <a:spcPts val="1600"/>
              </a:spcBef>
              <a:spcAft>
                <a:spcPts val="0"/>
              </a:spcAft>
              <a:buSzPts val="2300"/>
              <a:buChar char="-"/>
            </a:pPr>
            <a:r>
              <a:rPr lang="en" sz="2300"/>
              <a:t>Time: TBA through email</a:t>
            </a:r>
            <a:endParaRPr sz="2300"/>
          </a:p>
          <a:p>
            <a:pPr indent="-374650" lvl="0" marL="457200" rtl="0" algn="l">
              <a:spcBef>
                <a:spcPts val="0"/>
              </a:spcBef>
              <a:spcAft>
                <a:spcPts val="0"/>
              </a:spcAft>
              <a:buSzPts val="2300"/>
              <a:buChar char="-"/>
            </a:pPr>
            <a:r>
              <a:rPr lang="en" sz="2300"/>
              <a:t>Where: Our good old friend ZOOM</a:t>
            </a:r>
            <a:endParaRPr sz="2300"/>
          </a:p>
          <a:p>
            <a:pPr indent="-374650" lvl="0" marL="457200" rtl="0" algn="l">
              <a:spcBef>
                <a:spcPts val="0"/>
              </a:spcBef>
              <a:spcAft>
                <a:spcPts val="0"/>
              </a:spcAft>
              <a:buSzPts val="2300"/>
              <a:buChar char="-"/>
            </a:pPr>
            <a:r>
              <a:rPr lang="en" sz="2300"/>
              <a:t>Additional hours/meeting times can be scheduled by appointment with any e-board member via email (</a:t>
            </a:r>
            <a:r>
              <a:rPr lang="en" sz="2300" u="sng">
                <a:solidFill>
                  <a:schemeClr val="hlink"/>
                </a:solidFill>
                <a:hlinkClick r:id="rId3"/>
              </a:rPr>
              <a:t>uicpdc32@gmail.com</a:t>
            </a:r>
            <a:r>
              <a:rPr lang="en" sz="2300"/>
              <a:t>) </a:t>
            </a:r>
            <a:endParaRPr sz="2300"/>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Word of advice :)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Raffle!</a:t>
            </a:r>
            <a:endParaRPr/>
          </a:p>
        </p:txBody>
      </p:sp>
      <p:pic>
        <p:nvPicPr>
          <p:cNvPr id="247" name="Google Shape;247;p37"/>
          <p:cNvPicPr preferRelativeResize="0"/>
          <p:nvPr/>
        </p:nvPicPr>
        <p:blipFill>
          <a:blip r:embed="rId3">
            <a:alphaModFix/>
          </a:blip>
          <a:stretch>
            <a:fillRect/>
          </a:stretch>
        </p:blipFill>
        <p:spPr>
          <a:xfrm>
            <a:off x="2072500" y="1017725"/>
            <a:ext cx="5094633" cy="3820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265500" y="373225"/>
            <a:ext cx="4045200" cy="197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2100">
                <a:solidFill>
                  <a:schemeClr val="accent6"/>
                </a:solidFill>
                <a:latin typeface="Lato"/>
                <a:ea typeface="Lato"/>
                <a:cs typeface="Lato"/>
                <a:sym typeface="Lato"/>
              </a:rPr>
              <a:t>Thank you for </a:t>
            </a:r>
            <a:r>
              <a:rPr b="0" lang="en" sz="2100">
                <a:solidFill>
                  <a:schemeClr val="accent6"/>
                </a:solidFill>
                <a:latin typeface="Lato"/>
                <a:ea typeface="Lato"/>
                <a:cs typeface="Lato"/>
                <a:sym typeface="Lato"/>
              </a:rPr>
              <a:t>listening</a:t>
            </a:r>
            <a:r>
              <a:rPr b="0" lang="en" sz="2100">
                <a:solidFill>
                  <a:schemeClr val="accent6"/>
                </a:solidFill>
                <a:latin typeface="Lato"/>
                <a:ea typeface="Lato"/>
                <a:cs typeface="Lato"/>
                <a:sym typeface="Lato"/>
              </a:rPr>
              <a:t> along!</a:t>
            </a:r>
            <a:endParaRPr/>
          </a:p>
        </p:txBody>
      </p:sp>
      <p:sp>
        <p:nvSpPr>
          <p:cNvPr id="253" name="Google Shape;253;p38"/>
          <p:cNvSpPr txBox="1"/>
          <p:nvPr>
            <p:ph idx="1" type="subTitle"/>
          </p:nvPr>
        </p:nvSpPr>
        <p:spPr>
          <a:xfrm>
            <a:off x="205350" y="2464200"/>
            <a:ext cx="4045200" cy="142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Any Questions?</a:t>
            </a:r>
            <a:endParaRPr/>
          </a:p>
          <a:p>
            <a:pPr indent="0" lvl="0" marL="0" rtl="0" algn="ctr">
              <a:spcBef>
                <a:spcPts val="0"/>
              </a:spcBef>
              <a:spcAft>
                <a:spcPts val="0"/>
              </a:spcAft>
              <a:buNone/>
            </a:pPr>
            <a:r>
              <a:rPr lang="en"/>
              <a:t>7087178934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Camilla Mastela - Vice President </a:t>
            </a:r>
            <a:endParaRPr/>
          </a:p>
        </p:txBody>
      </p:sp>
      <p:sp>
        <p:nvSpPr>
          <p:cNvPr id="83" name="Google Shape;83;p15"/>
          <p:cNvSpPr txBox="1"/>
          <p:nvPr>
            <p:ph idx="1" type="body"/>
          </p:nvPr>
        </p:nvSpPr>
        <p:spPr>
          <a:xfrm>
            <a:off x="4472000" y="1417800"/>
            <a:ext cx="43602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Biology </a:t>
            </a:r>
            <a:r>
              <a:rPr lang="en"/>
              <a:t>/</a:t>
            </a:r>
            <a:r>
              <a:rPr lang="en"/>
              <a:t> Minor: Sociology</a:t>
            </a:r>
            <a:endParaRPr/>
          </a:p>
          <a:p>
            <a:pPr indent="0" lvl="0" marL="0" rtl="0" algn="l">
              <a:spcBef>
                <a:spcPts val="1600"/>
              </a:spcBef>
              <a:spcAft>
                <a:spcPts val="0"/>
              </a:spcAft>
              <a:buNone/>
            </a:pPr>
            <a:r>
              <a:rPr lang="en"/>
              <a:t>Fun Fact: I play video games to relax and have fun with my friends! </a:t>
            </a:r>
            <a:endParaRPr/>
          </a:p>
          <a:p>
            <a:pPr indent="0" lvl="0" marL="0" rtl="0" algn="l">
              <a:spcBef>
                <a:spcPts val="1600"/>
              </a:spcBef>
              <a:spcAft>
                <a:spcPts val="0"/>
              </a:spcAft>
              <a:buNone/>
            </a:pPr>
            <a:r>
              <a:rPr lang="en"/>
              <a:t>Goals: My goal is to help make PDC a welcoming place for all Pre-Dental students, providing a resourceful and exciting experience for all of our members. We all have the same goal in mind!</a:t>
            </a:r>
            <a:endParaRPr/>
          </a:p>
          <a:p>
            <a:pPr indent="0" lvl="0" marL="0" rtl="0" algn="l">
              <a:spcBef>
                <a:spcPts val="1600"/>
              </a:spcBef>
              <a:spcAft>
                <a:spcPts val="1600"/>
              </a:spcAft>
              <a:buNone/>
            </a:pPr>
            <a:r>
              <a:t/>
            </a:r>
            <a:endParaRPr/>
          </a:p>
        </p:txBody>
      </p:sp>
      <p:pic>
        <p:nvPicPr>
          <p:cNvPr id="84" name="Google Shape;84;p15"/>
          <p:cNvPicPr preferRelativeResize="0"/>
          <p:nvPr/>
        </p:nvPicPr>
        <p:blipFill rotWithShape="1">
          <a:blip r:embed="rId3">
            <a:alphaModFix/>
          </a:blip>
          <a:srcRect b="3329" l="0" r="0" t="5213"/>
          <a:stretch/>
        </p:blipFill>
        <p:spPr>
          <a:xfrm rot="-8">
            <a:off x="1113350" y="1033728"/>
            <a:ext cx="2411975" cy="39190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Mohammad Hassan - Secretary </a:t>
            </a:r>
            <a:endParaRPr/>
          </a:p>
        </p:txBody>
      </p:sp>
      <p:sp>
        <p:nvSpPr>
          <p:cNvPr id="90" name="Google Shape;90;p16"/>
          <p:cNvSpPr txBox="1"/>
          <p:nvPr>
            <p:ph idx="1" type="body"/>
          </p:nvPr>
        </p:nvSpPr>
        <p:spPr>
          <a:xfrm>
            <a:off x="4572000" y="1074900"/>
            <a:ext cx="42603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Major: Biological Sciences</a:t>
            </a:r>
            <a:endParaRPr/>
          </a:p>
          <a:p>
            <a:pPr indent="0" lvl="0" marL="0" rtl="0" algn="l">
              <a:spcBef>
                <a:spcPts val="1600"/>
              </a:spcBef>
              <a:spcAft>
                <a:spcPts val="0"/>
              </a:spcAft>
              <a:buNone/>
            </a:pPr>
            <a:r>
              <a:rPr lang="en"/>
              <a:t>Fun Fact: I have an unhealthy addiction of buying new shoes</a:t>
            </a:r>
            <a:endParaRPr/>
          </a:p>
          <a:p>
            <a:pPr indent="0" lvl="0" marL="0" rtl="0" algn="l">
              <a:spcBef>
                <a:spcPts val="1600"/>
              </a:spcBef>
              <a:spcAft>
                <a:spcPts val="0"/>
              </a:spcAft>
              <a:buNone/>
            </a:pPr>
            <a:r>
              <a:rPr lang="en"/>
              <a:t>What you will do for PDC: I hope to show others that the daunting challenge of getting into dental school can be achieved by anyone through hard work!</a:t>
            </a:r>
            <a:endParaRPr/>
          </a:p>
          <a:p>
            <a:pPr indent="0" lvl="0" marL="0" rtl="0" algn="l">
              <a:spcBef>
                <a:spcPts val="1600"/>
              </a:spcBef>
              <a:spcAft>
                <a:spcPts val="1600"/>
              </a:spcAft>
              <a:buNone/>
            </a:pPr>
            <a:r>
              <a:t/>
            </a:r>
            <a:endParaRPr/>
          </a:p>
        </p:txBody>
      </p:sp>
      <p:pic>
        <p:nvPicPr>
          <p:cNvPr id="91" name="Google Shape;91;p16"/>
          <p:cNvPicPr preferRelativeResize="0"/>
          <p:nvPr/>
        </p:nvPicPr>
        <p:blipFill rotWithShape="1">
          <a:blip r:embed="rId3">
            <a:alphaModFix/>
          </a:blip>
          <a:srcRect b="17740" l="11620" r="-11619" t="11327"/>
          <a:stretch/>
        </p:blipFill>
        <p:spPr>
          <a:xfrm>
            <a:off x="1023925" y="1017725"/>
            <a:ext cx="2705125" cy="3914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Aya Alshboul - Treasurer</a:t>
            </a:r>
            <a:endParaRPr/>
          </a:p>
        </p:txBody>
      </p:sp>
      <p:sp>
        <p:nvSpPr>
          <p:cNvPr id="97" name="Google Shape;97;p17"/>
          <p:cNvSpPr txBox="1"/>
          <p:nvPr>
            <p:ph idx="1" type="body"/>
          </p:nvPr>
        </p:nvSpPr>
        <p:spPr>
          <a:xfrm>
            <a:off x="4036775" y="996300"/>
            <a:ext cx="4431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676767"/>
                </a:solidFill>
                <a:latin typeface="Arial"/>
                <a:ea typeface="Arial"/>
                <a:cs typeface="Arial"/>
                <a:sym typeface="Arial"/>
              </a:rPr>
              <a:t>​</a:t>
            </a:r>
            <a:r>
              <a:rPr b="1" lang="en" sz="1400"/>
              <a:t>Name:</a:t>
            </a:r>
            <a:r>
              <a:rPr lang="en" sz="1400"/>
              <a:t> Aya Alshboul</a:t>
            </a:r>
            <a:endParaRPr sz="1400"/>
          </a:p>
          <a:p>
            <a:pPr indent="0" lvl="0" marL="0" rtl="0" algn="l">
              <a:spcBef>
                <a:spcPts val="1600"/>
              </a:spcBef>
              <a:spcAft>
                <a:spcPts val="0"/>
              </a:spcAft>
              <a:buNone/>
            </a:pPr>
            <a:r>
              <a:rPr b="1" lang="en" sz="1400"/>
              <a:t>Major: </a:t>
            </a:r>
            <a:r>
              <a:rPr lang="en" sz="1400"/>
              <a:t>Biological Sciences | Minor: History</a:t>
            </a:r>
            <a:endParaRPr sz="1400"/>
          </a:p>
          <a:p>
            <a:pPr indent="0" lvl="0" marL="0" rtl="0" algn="l">
              <a:spcBef>
                <a:spcPts val="1600"/>
              </a:spcBef>
              <a:spcAft>
                <a:spcPts val="0"/>
              </a:spcAft>
              <a:buNone/>
            </a:pPr>
            <a:r>
              <a:rPr b="1" lang="en" sz="1400"/>
              <a:t>Fun fact</a:t>
            </a:r>
            <a:r>
              <a:rPr lang="en" sz="1400"/>
              <a:t>: I have probably visited every cafe near UIC so feel free to reach out if you’d like any recommendations :)</a:t>
            </a:r>
            <a:endParaRPr sz="1400"/>
          </a:p>
          <a:p>
            <a:pPr indent="0" lvl="0" marL="0" rtl="0" algn="l">
              <a:spcBef>
                <a:spcPts val="1600"/>
              </a:spcBef>
              <a:spcAft>
                <a:spcPts val="1600"/>
              </a:spcAft>
              <a:buNone/>
            </a:pPr>
            <a:r>
              <a:rPr b="1" lang="en" sz="1400"/>
              <a:t>What you will do for PDC:</a:t>
            </a:r>
            <a:r>
              <a:rPr lang="en" sz="1400"/>
              <a:t> I hope to strengthen UICs pre-dental community by helping to guide pre-dental students navigating the journey. Additionally, I hope to foster a stronger community and network between our members while also showing everyone how awesome the field of dentistry truly is!</a:t>
            </a:r>
            <a:endParaRPr/>
          </a:p>
        </p:txBody>
      </p:sp>
      <p:pic>
        <p:nvPicPr>
          <p:cNvPr id="98" name="Google Shape;98;p17"/>
          <p:cNvPicPr preferRelativeResize="0"/>
          <p:nvPr/>
        </p:nvPicPr>
        <p:blipFill>
          <a:blip r:embed="rId3">
            <a:alphaModFix/>
          </a:blip>
          <a:stretch>
            <a:fillRect/>
          </a:stretch>
        </p:blipFill>
        <p:spPr>
          <a:xfrm>
            <a:off x="800650" y="1292375"/>
            <a:ext cx="2700625" cy="329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441025" y="28317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Club Representatives </a:t>
            </a:r>
            <a:endParaRPr/>
          </a:p>
        </p:txBody>
      </p:sp>
      <p:pic>
        <p:nvPicPr>
          <p:cNvPr id="104" name="Google Shape;104;p18"/>
          <p:cNvPicPr preferRelativeResize="0"/>
          <p:nvPr/>
        </p:nvPicPr>
        <p:blipFill>
          <a:blip r:embed="rId3">
            <a:alphaModFix/>
          </a:blip>
          <a:stretch>
            <a:fillRect/>
          </a:stretch>
        </p:blipFill>
        <p:spPr>
          <a:xfrm>
            <a:off x="789125" y="1372725"/>
            <a:ext cx="1680850" cy="2872225"/>
          </a:xfrm>
          <a:prstGeom prst="rect">
            <a:avLst/>
          </a:prstGeom>
          <a:noFill/>
          <a:ln>
            <a:noFill/>
          </a:ln>
        </p:spPr>
      </p:pic>
      <p:pic>
        <p:nvPicPr>
          <p:cNvPr id="105" name="Google Shape;105;p18"/>
          <p:cNvPicPr preferRelativeResize="0"/>
          <p:nvPr/>
        </p:nvPicPr>
        <p:blipFill>
          <a:blip r:embed="rId4">
            <a:alphaModFix/>
          </a:blip>
          <a:stretch>
            <a:fillRect/>
          </a:stretch>
        </p:blipFill>
        <p:spPr>
          <a:xfrm>
            <a:off x="3883950" y="1372725"/>
            <a:ext cx="1989850" cy="2896410"/>
          </a:xfrm>
          <a:prstGeom prst="rect">
            <a:avLst/>
          </a:prstGeom>
          <a:noFill/>
          <a:ln>
            <a:noFill/>
          </a:ln>
        </p:spPr>
      </p:pic>
      <p:pic>
        <p:nvPicPr>
          <p:cNvPr id="106" name="Google Shape;106;p18"/>
          <p:cNvPicPr preferRelativeResize="0"/>
          <p:nvPr/>
        </p:nvPicPr>
        <p:blipFill>
          <a:blip r:embed="rId5">
            <a:alphaModFix/>
          </a:blip>
          <a:stretch>
            <a:fillRect/>
          </a:stretch>
        </p:blipFill>
        <p:spPr>
          <a:xfrm>
            <a:off x="6842450" y="1372725"/>
            <a:ext cx="2172288" cy="2896399"/>
          </a:xfrm>
          <a:prstGeom prst="rect">
            <a:avLst/>
          </a:prstGeom>
          <a:noFill/>
          <a:ln>
            <a:noFill/>
          </a:ln>
        </p:spPr>
      </p:pic>
      <p:sp>
        <p:nvSpPr>
          <p:cNvPr id="107" name="Google Shape;107;p18"/>
          <p:cNvSpPr txBox="1"/>
          <p:nvPr/>
        </p:nvSpPr>
        <p:spPr>
          <a:xfrm>
            <a:off x="945125" y="1064525"/>
            <a:ext cx="172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Dania Hasan</a:t>
            </a:r>
            <a:endParaRPr>
              <a:solidFill>
                <a:schemeClr val="dk1"/>
              </a:solidFill>
              <a:latin typeface="Lato"/>
              <a:ea typeface="Lato"/>
              <a:cs typeface="Lato"/>
              <a:sym typeface="Lato"/>
            </a:endParaRPr>
          </a:p>
        </p:txBody>
      </p:sp>
      <p:sp>
        <p:nvSpPr>
          <p:cNvPr id="108" name="Google Shape;108;p18"/>
          <p:cNvSpPr txBox="1"/>
          <p:nvPr/>
        </p:nvSpPr>
        <p:spPr>
          <a:xfrm>
            <a:off x="4252050" y="295425"/>
            <a:ext cx="2280900" cy="1077300"/>
          </a:xfrm>
          <a:prstGeom prst="rect">
            <a:avLst/>
          </a:prstGeom>
          <a:noFill/>
          <a:ln>
            <a:noFill/>
          </a:ln>
        </p:spPr>
        <p:txBody>
          <a:bodyPr anchorCtr="0" anchor="t" bIns="91425" lIns="91425" spcFirstLastPara="1" rIns="91425" wrap="square" tIns="91425">
            <a:spAutoFit/>
          </a:bodyPr>
          <a:lstStyle/>
          <a:p>
            <a:pPr indent="0" lvl="0" marL="0" rtl="0" algn="l">
              <a:lnSpc>
                <a:spcPct val="142857"/>
              </a:lnSpc>
              <a:spcBef>
                <a:spcPts val="0"/>
              </a:spcBef>
              <a:spcAft>
                <a:spcPts val="0"/>
              </a:spcAft>
              <a:buNone/>
            </a:pPr>
            <a:br>
              <a:rPr b="1" lang="en" sz="1050">
                <a:solidFill>
                  <a:srgbClr val="202124"/>
                </a:solidFill>
                <a:highlight>
                  <a:srgbClr val="FFFFFF"/>
                </a:highlight>
                <a:latin typeface="Roboto"/>
                <a:ea typeface="Roboto"/>
                <a:cs typeface="Roboto"/>
                <a:sym typeface="Roboto"/>
              </a:rPr>
            </a:br>
            <a:endParaRPr b="1" sz="105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Yarah Quad</a:t>
            </a:r>
            <a:endParaRPr>
              <a:solidFill>
                <a:schemeClr val="dk1"/>
              </a:solidFill>
              <a:latin typeface="Lato"/>
              <a:ea typeface="Lato"/>
              <a:cs typeface="Lato"/>
              <a:sym typeface="Lato"/>
            </a:endParaRPr>
          </a:p>
        </p:txBody>
      </p:sp>
      <p:sp>
        <p:nvSpPr>
          <p:cNvPr id="109" name="Google Shape;109;p18"/>
          <p:cNvSpPr txBox="1"/>
          <p:nvPr/>
        </p:nvSpPr>
        <p:spPr>
          <a:xfrm>
            <a:off x="6958550" y="972525"/>
            <a:ext cx="194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Lato"/>
                <a:ea typeface="Lato"/>
                <a:cs typeface="Lato"/>
                <a:sym typeface="Lato"/>
              </a:rPr>
              <a:t>Kartik Dixit</a:t>
            </a:r>
            <a:endParaRPr>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Club advisor</a:t>
            </a:r>
            <a:endParaRPr/>
          </a:p>
        </p:txBody>
      </p:sp>
      <p:sp>
        <p:nvSpPr>
          <p:cNvPr id="115" name="Google Shape;115;p19"/>
          <p:cNvSpPr txBox="1"/>
          <p:nvPr>
            <p:ph idx="1" type="body"/>
          </p:nvPr>
        </p:nvSpPr>
        <p:spPr>
          <a:xfrm>
            <a:off x="311700" y="1417800"/>
            <a:ext cx="39318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Dr. Rhonna Cohen</a:t>
            </a:r>
            <a:endParaRPr sz="2500"/>
          </a:p>
          <a:p>
            <a:pPr indent="0" lvl="0" marL="0" rtl="0" algn="l">
              <a:spcBef>
                <a:spcPts val="1600"/>
              </a:spcBef>
              <a:spcAft>
                <a:spcPts val="0"/>
              </a:spcAft>
              <a:buNone/>
            </a:pPr>
            <a:r>
              <a:rPr lang="en" sz="2500">
                <a:solidFill>
                  <a:srgbClr val="CACACA"/>
                </a:solidFill>
              </a:rPr>
              <a:t>Email: rcohen@uic.edu</a:t>
            </a:r>
            <a:endParaRPr sz="2500">
              <a:solidFill>
                <a:srgbClr val="CACACA"/>
              </a:solidFill>
            </a:endParaRPr>
          </a:p>
          <a:p>
            <a:pPr indent="0" lvl="0" marL="0" rtl="0" algn="l">
              <a:spcBef>
                <a:spcPts val="1600"/>
              </a:spcBef>
              <a:spcAft>
                <a:spcPts val="1600"/>
              </a:spcAft>
              <a:buNone/>
            </a:pPr>
            <a:r>
              <a:t/>
            </a:r>
            <a:endParaRPr/>
          </a:p>
        </p:txBody>
      </p:sp>
      <p:pic>
        <p:nvPicPr>
          <p:cNvPr id="116" name="Google Shape;116;p19"/>
          <p:cNvPicPr preferRelativeResize="0"/>
          <p:nvPr/>
        </p:nvPicPr>
        <p:blipFill>
          <a:blip r:embed="rId3">
            <a:alphaModFix/>
          </a:blip>
          <a:stretch>
            <a:fillRect/>
          </a:stretch>
        </p:blipFill>
        <p:spPr>
          <a:xfrm>
            <a:off x="4946500" y="661263"/>
            <a:ext cx="3885791" cy="3820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Our Purpose?</a:t>
            </a:r>
            <a:endParaRPr/>
          </a:p>
        </p:txBody>
      </p:sp>
      <p:sp>
        <p:nvSpPr>
          <p:cNvPr id="122" name="Google Shape;122;p20"/>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68300" lvl="0" marL="457200" rtl="0" algn="just">
              <a:spcBef>
                <a:spcPts val="600"/>
              </a:spcBef>
              <a:spcAft>
                <a:spcPts val="0"/>
              </a:spcAft>
              <a:buClr>
                <a:schemeClr val="dk1"/>
              </a:buClr>
              <a:buSzPts val="2200"/>
              <a:buFont typeface="Lato"/>
              <a:buChar char="●"/>
            </a:pPr>
            <a:r>
              <a:rPr lang="en" sz="2200"/>
              <a:t>To supply our members with current information about health sciences.</a:t>
            </a:r>
            <a:endParaRPr sz="2200"/>
          </a:p>
          <a:p>
            <a:pPr indent="-368300" lvl="0" marL="457200" rtl="0" algn="just">
              <a:spcBef>
                <a:spcPts val="0"/>
              </a:spcBef>
              <a:spcAft>
                <a:spcPts val="0"/>
              </a:spcAft>
              <a:buClr>
                <a:schemeClr val="dk1"/>
              </a:buClr>
              <a:buSzPts val="2200"/>
              <a:buFont typeface="Lato"/>
              <a:buChar char="●"/>
            </a:pPr>
            <a:r>
              <a:rPr lang="en" sz="2200"/>
              <a:t>To provide a medium for guest speakers to come and speak to those interested in oral health care.</a:t>
            </a:r>
            <a:endParaRPr sz="2200"/>
          </a:p>
          <a:p>
            <a:pPr indent="-368300" lvl="0" marL="457200" rtl="0" algn="just">
              <a:spcBef>
                <a:spcPts val="0"/>
              </a:spcBef>
              <a:spcAft>
                <a:spcPts val="0"/>
              </a:spcAft>
              <a:buClr>
                <a:schemeClr val="dk1"/>
              </a:buClr>
              <a:buSzPts val="2200"/>
              <a:buFont typeface="Lato"/>
              <a:buChar char="●"/>
            </a:pPr>
            <a:r>
              <a:rPr lang="en" sz="2200"/>
              <a:t>To give back to the community by providing service oriented volunteer work.</a:t>
            </a:r>
            <a:endParaRPr sz="2200"/>
          </a:p>
          <a:p>
            <a:pPr indent="-368300" lvl="0" marL="457200" rtl="0" algn="just">
              <a:spcBef>
                <a:spcPts val="0"/>
              </a:spcBef>
              <a:spcAft>
                <a:spcPts val="0"/>
              </a:spcAft>
              <a:buClr>
                <a:schemeClr val="dk1"/>
              </a:buClr>
              <a:buSzPts val="2200"/>
              <a:buFont typeface="Lato"/>
              <a:buChar char="●"/>
            </a:pPr>
            <a:r>
              <a:rPr lang="en" sz="2200"/>
              <a:t>To provide academic support for our members in regards to course advice, the DAT, and dental school application process.</a:t>
            </a:r>
            <a:endParaRPr sz="2200"/>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Meeting Minutes/Post Meeting Surveys </a:t>
            </a:r>
            <a:endParaRPr/>
          </a:p>
        </p:txBody>
      </p:sp>
      <p:sp>
        <p:nvSpPr>
          <p:cNvPr id="128" name="Google Shape;128;p21"/>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Average"/>
              <a:buChar char="●"/>
            </a:pPr>
            <a:r>
              <a:rPr lang="en" sz="2400"/>
              <a:t>Busy Schedule? WE UNDERSTAND. </a:t>
            </a:r>
            <a:endParaRPr sz="2400"/>
          </a:p>
          <a:p>
            <a:pPr indent="-381000" lvl="0" marL="457200" rtl="0" algn="l">
              <a:spcBef>
                <a:spcPts val="0"/>
              </a:spcBef>
              <a:spcAft>
                <a:spcPts val="0"/>
              </a:spcAft>
              <a:buClr>
                <a:schemeClr val="dk1"/>
              </a:buClr>
              <a:buSzPts val="2400"/>
              <a:buFont typeface="Lato"/>
              <a:buChar char="●"/>
            </a:pPr>
            <a:r>
              <a:rPr lang="en" sz="2400"/>
              <a:t>Utilize our website: </a:t>
            </a:r>
            <a:r>
              <a:rPr lang="en" sz="2400" u="sng"/>
              <a:t>uicpdc.weebly.com</a:t>
            </a:r>
            <a:endParaRPr sz="2400" u="sng"/>
          </a:p>
          <a:p>
            <a:pPr indent="-381000" lvl="0" marL="457200" rtl="0" algn="l">
              <a:spcBef>
                <a:spcPts val="0"/>
              </a:spcBef>
              <a:spcAft>
                <a:spcPts val="0"/>
              </a:spcAft>
              <a:buClr>
                <a:schemeClr val="dk1"/>
              </a:buClr>
              <a:buSzPts val="2400"/>
              <a:buFont typeface="Lato"/>
              <a:buChar char="●"/>
            </a:pPr>
            <a:r>
              <a:rPr lang="en" sz="2400"/>
              <a:t>Minutes will be posted the night of the meeting or latest day after meeting</a:t>
            </a:r>
            <a:endParaRPr sz="2400"/>
          </a:p>
          <a:p>
            <a:pPr indent="-381000" lvl="0" marL="457200" rtl="0" algn="l">
              <a:spcBef>
                <a:spcPts val="0"/>
              </a:spcBef>
              <a:spcAft>
                <a:spcPts val="0"/>
              </a:spcAft>
              <a:buClr>
                <a:schemeClr val="dk1"/>
              </a:buClr>
              <a:buSzPts val="2400"/>
              <a:buFont typeface="Lato"/>
              <a:buChar char="●"/>
            </a:pPr>
            <a:r>
              <a:rPr lang="en" sz="2400"/>
              <a:t>We want your FEEDBACK, we want your IDEAS, we want to answer any QUESTIONS you have!</a:t>
            </a:r>
            <a:endParaRPr sz="2400"/>
          </a:p>
          <a:p>
            <a:pPr indent="-381000" lvl="0" marL="457200" rtl="0" algn="l">
              <a:spcBef>
                <a:spcPts val="0"/>
              </a:spcBef>
              <a:spcAft>
                <a:spcPts val="0"/>
              </a:spcAft>
              <a:buClr>
                <a:schemeClr val="dk1"/>
              </a:buClr>
              <a:buSzPts val="2400"/>
              <a:buFont typeface="Lato"/>
              <a:buChar char="●"/>
            </a:pPr>
            <a:r>
              <a:rPr lang="en" sz="2400"/>
              <a:t>Survey links (during and after semester) will be sent via email </a:t>
            </a:r>
            <a:endParaRPr sz="2400"/>
          </a:p>
          <a:p>
            <a:pPr indent="0" lvl="0" marL="0" rtl="0" algn="l">
              <a:spcBef>
                <a:spcPts val="0"/>
              </a:spcBef>
              <a:spcAft>
                <a:spcPts val="0"/>
              </a:spcAft>
              <a:buNone/>
            </a:pPr>
            <a:r>
              <a:t/>
            </a:r>
            <a:endParaRPr>
              <a:latin typeface="Average"/>
              <a:ea typeface="Average"/>
              <a:cs typeface="Average"/>
              <a:sym typeface="Average"/>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