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85d835cc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85d835cc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7421613c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7421613c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8a7bfef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8a7bfef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7421613c9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7421613c9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7421613c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7421613c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8ce49ba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8ce49ba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421613c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421613c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421613c9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421613c9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421613c9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421613c9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7421613c9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7421613c9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421613c9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7421613c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7421613c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7421613c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85d835c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85d835c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85d835cc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85d835cc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674EA7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D9D2E9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D9D2E9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600"/>
              <a:buNone/>
              <a:defRPr sz="3600">
                <a:solidFill>
                  <a:srgbClr val="351C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rgbClr val="D9D2E9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65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674EA7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300"/>
              <a:buChar char="●"/>
              <a:defRPr>
                <a:solidFill>
                  <a:srgbClr val="D9D2E9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D9D2E9"/>
              </a:buClr>
              <a:buSzPts val="1100"/>
              <a:buChar char="○"/>
              <a:defRPr>
                <a:solidFill>
                  <a:srgbClr val="D9D2E9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D9D2E9"/>
              </a:buClr>
              <a:buSzPts val="1100"/>
              <a:buChar char="■"/>
              <a:defRPr>
                <a:solidFill>
                  <a:srgbClr val="D9D2E9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D9D2E9"/>
              </a:buClr>
              <a:buSzPts val="1100"/>
              <a:buChar char="●"/>
              <a:defRPr>
                <a:solidFill>
                  <a:srgbClr val="D9D2E9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D9D2E9"/>
              </a:buClr>
              <a:buSzPts val="1100"/>
              <a:buChar char="○"/>
              <a:defRPr>
                <a:solidFill>
                  <a:srgbClr val="D9D2E9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D9D2E9"/>
              </a:buClr>
              <a:buSzPts val="1100"/>
              <a:buChar char="■"/>
              <a:defRPr>
                <a:solidFill>
                  <a:srgbClr val="D9D2E9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D9D2E9"/>
              </a:buClr>
              <a:buSzPts val="1100"/>
              <a:buChar char="●"/>
              <a:defRPr>
                <a:solidFill>
                  <a:srgbClr val="D9D2E9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D9D2E9"/>
              </a:buClr>
              <a:buSzPts val="1100"/>
              <a:buChar char="○"/>
              <a:defRPr>
                <a:solidFill>
                  <a:srgbClr val="D9D2E9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D9D2E9"/>
              </a:buClr>
              <a:buSzPts val="1100"/>
              <a:buChar char="■"/>
              <a:defRPr>
                <a:solidFill>
                  <a:srgbClr val="D9D2E9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D9D2E9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600"/>
              <a:buNone/>
              <a:defRPr sz="3600">
                <a:solidFill>
                  <a:srgbClr val="351C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600"/>
              <a:buNone/>
              <a:defRPr sz="1600">
                <a:solidFill>
                  <a:srgbClr val="D9D2E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ada.org/~/media/ADA/Education%20and%20Careers/Files/dat_examinee_guide.ashx" TargetMode="External"/><Relationship Id="rId4" Type="http://schemas.openxmlformats.org/officeDocument/2006/relationships/hyperlink" Target="https://www.princetonreview.com/medical/dat-information" TargetMode="External"/><Relationship Id="rId5" Type="http://schemas.openxmlformats.org/officeDocument/2006/relationships/hyperlink" Target="https://www.princetonreview.com/medical/dat-information" TargetMode="External"/><Relationship Id="rId6" Type="http://schemas.openxmlformats.org/officeDocument/2006/relationships/hyperlink" Target="https://www.kaptest.com/study/dat/whats-good-dat-score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lay.kahoot.it/#/?quizId=3155cd03-cf15-4fa2-9235-e3ca6868462b" TargetMode="External"/><Relationship Id="rId4" Type="http://schemas.openxmlformats.org/officeDocument/2006/relationships/hyperlink" Target="https://play.kahoot.it/#/k/201ad9e3-9a7a-4456-8ac7-49e36f2b985b" TargetMode="External"/><Relationship Id="rId5" Type="http://schemas.openxmlformats.org/officeDocument/2006/relationships/hyperlink" Target="https://play.kahoot.it/#/k/0b20304d-bbf2-4270-91b1-6d54d75ad5a9" TargetMode="External"/><Relationship Id="rId6" Type="http://schemas.openxmlformats.org/officeDocument/2006/relationships/hyperlink" Target="https://play.kahoot.it/#/k/0b20304d-bbf2-4270-91b1-6d54d75ad5a9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April</a:t>
            </a:r>
            <a:r>
              <a:rPr lang="en" sz="4800"/>
              <a:t> 24th, 2019</a:t>
            </a:r>
            <a:endParaRPr sz="48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465525" y="14478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Pre-Dental Club GBM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 Hints </a:t>
            </a:r>
            <a:r>
              <a:rPr lang="en"/>
              <a:t>(what is this even asking??)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415350" y="1438475"/>
            <a:ext cx="79980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Hole Punching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050" y="1992400"/>
            <a:ext cx="4687951" cy="28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1657350" y="792475"/>
            <a:ext cx="58293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Let’s practice some DAT questions!</a:t>
            </a:r>
            <a:endParaRPr sz="4800"/>
          </a:p>
        </p:txBody>
      </p:sp>
      <p:sp>
        <p:nvSpPr>
          <p:cNvPr id="139" name="Google Shape;139;p23"/>
          <p:cNvSpPr txBox="1"/>
          <p:nvPr/>
        </p:nvSpPr>
        <p:spPr>
          <a:xfrm>
            <a:off x="1076700" y="3145775"/>
            <a:ext cx="6990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Links to sources used: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A64D79"/>
                </a:solidFill>
                <a:hlinkClick r:id="rId3"/>
              </a:rPr>
              <a:t>http://www.ada.org/~/media/ADA/Education%20and%20Careers/Files/dat_examinee_guide.ashx</a:t>
            </a:r>
            <a:endParaRPr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A64D79"/>
                </a:solidFill>
                <a:hlinkClick r:id="rId4"/>
              </a:rPr>
              <a:t>https://www.princetonreview.com/medical/dat-information</a:t>
            </a:r>
            <a:endParaRPr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A64D79"/>
                </a:solidFill>
                <a:hlinkClick r:id="rId5"/>
              </a:rPr>
              <a:t>https://www.princetonreview.com/medical/dat-information</a:t>
            </a:r>
            <a:endParaRPr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A64D79"/>
                </a:solidFill>
                <a:hlinkClick r:id="rId6"/>
              </a:rPr>
              <a:t>https://www.kaptest.com/study/dat/whats-good-dat-score/</a:t>
            </a:r>
            <a:endParaRPr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314100" y="293425"/>
            <a:ext cx="8451600" cy="4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latin typeface="Roboto"/>
                <a:ea typeface="Roboto"/>
                <a:cs typeface="Roboto"/>
                <a:sym typeface="Roboto"/>
              </a:rPr>
              <a:t>KAHOOT GAME LINKS</a:t>
            </a:r>
            <a:endParaRPr sz="30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Spring 2019 Game: 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https://play.kahoot.it/#/?quizId=3155cd03-cf15-4fa2-9235-e3ca6868462b</a:t>
            </a:r>
            <a:endParaRPr b="1" sz="18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Fall 2018 Game: </a:t>
            </a:r>
            <a:r>
              <a:rPr lang="en" sz="1800" u="sng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https://play.kahoot.it/#/k/201ad9e3-9a7a-4456-8ac7-49e36f2b985b</a:t>
            </a:r>
            <a:endParaRPr sz="18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Spring 2018 Game: </a:t>
            </a:r>
            <a:r>
              <a:rPr lang="en" sz="1800" u="sng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https://play.kahoot.it/#/k/0b20304d-bbf2-4270-91b1-6d54d75ad5a9</a:t>
            </a:r>
            <a:endParaRPr sz="18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Fall 2017 Game: </a:t>
            </a:r>
            <a:r>
              <a:rPr lang="en" sz="1800" u="sng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https://play.kahoot.it/#/k/0b20304d-bbf2-4270-91b1-6d54d75ad5a9</a:t>
            </a:r>
            <a:endParaRPr sz="18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9425" y="53170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Please t</a:t>
            </a:r>
            <a:r>
              <a:rPr lang="en" sz="3800"/>
              <a:t>ake a moment to applaud yourselves!</a:t>
            </a:r>
            <a:endParaRPr sz="3800"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4454150" y="200025"/>
            <a:ext cx="4542300" cy="48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2018-2019 School Year: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276 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on our email list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(+16 since Fall)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113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members who paid dues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(+14 since Fall)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members who reached active status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Recognitions: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members of PDC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Volunteered this year with PDC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Graduating this Spring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 a friend in PDC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 more prepared as a pre-dental</a:t>
            </a:r>
            <a:endParaRPr sz="1600"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20804" l="11186" r="46329" t="42549"/>
          <a:stretch/>
        </p:blipFill>
        <p:spPr>
          <a:xfrm>
            <a:off x="5407350" y="1656025"/>
            <a:ext cx="2635902" cy="151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5874" l="890" r="1300" t="6964"/>
          <a:stretch/>
        </p:blipFill>
        <p:spPr>
          <a:xfrm>
            <a:off x="676900" y="402500"/>
            <a:ext cx="7790198" cy="43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49050" y="1345700"/>
            <a:ext cx="84459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Congratulations to the 2019-2020 Executive Board!</a:t>
            </a:r>
            <a:endParaRPr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○"/>
            </a:pPr>
            <a:r>
              <a:rPr i="1"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President: </a:t>
            </a:r>
            <a:r>
              <a:rPr b="1" i="1"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Laura Habeeb</a:t>
            </a:r>
            <a:endParaRPr b="1" i="1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○"/>
            </a:pPr>
            <a:r>
              <a:rPr i="1"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Vice President: </a:t>
            </a:r>
            <a:r>
              <a:rPr b="1" i="1"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Lazma Deeb</a:t>
            </a:r>
            <a:endParaRPr b="1" i="1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○"/>
            </a:pPr>
            <a:r>
              <a:rPr i="1"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Treasure: </a:t>
            </a:r>
            <a:r>
              <a:rPr b="1" i="1"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Edgar Escobar</a:t>
            </a:r>
            <a:endParaRPr b="1" i="1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○"/>
            </a:pPr>
            <a:r>
              <a:rPr i="1"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Secretary: </a:t>
            </a:r>
            <a:r>
              <a:rPr b="1" i="1"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Joseph Guliana</a:t>
            </a:r>
            <a:endParaRPr b="1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Active Member certificates have been emailed out!</a:t>
            </a:r>
            <a:endParaRPr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LAST Office Hours of the Year:</a:t>
            </a:r>
            <a:endParaRPr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THIS Friday, April 26th from 1:30-3:00pm in SES (</a:t>
            </a: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last day to pick up t-shirts</a:t>
            </a: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Post-semester survey (</a:t>
            </a:r>
            <a:r>
              <a:rPr lang="en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due 4/30</a:t>
            </a: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Returning Members: please sign-up for 2019-2020 PDC email list!</a:t>
            </a:r>
            <a:endParaRPr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696C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rPr>
              <a:t>PHSC Sign-Up 	   see Jessica Samawi</a:t>
            </a:r>
            <a:endParaRPr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037600" y="4699600"/>
            <a:ext cx="306300" cy="17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DAT?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311725" y="1584600"/>
            <a:ext cx="8520600" cy="2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DAT is composed of multiple-choice test items presented in the English language. The test is developed according to established test specifications. The DAT consists of a battery of four tests: Survey of the Natural Sciences, Perceptual Ability, Reading Comprehension, and Quantitative Reasoning.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$450 test fee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be taken up to three times (with 90 days between retakes)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Scores are valid for two years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04800" y="269525"/>
            <a:ext cx="3704400" cy="1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Section Breakdown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717525" y="131775"/>
            <a:ext cx="3954000" cy="48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Survey of the Natural Sciences: Biology</a:t>
            </a:r>
            <a:endParaRPr b="1"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-Cell and Molecular Biology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-Diversity of Life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-Structure and Function of Systems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-Developmental Biology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-Genetics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-Evolutions, Ecology, and Behavior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/>
              <a:t>Survey of the Natural Sciences: General Chemistry</a:t>
            </a:r>
            <a:endParaRPr b="1"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-Stoichiometry and General Concepts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-Gases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-Liquids and Solids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-Solutions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-Acids and Bases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-Chemical Equilibria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-Thermodynamics and Thermochemistry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-Chemical Kinetics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304800" y="18961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of Natural Sciences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00" y="2440975"/>
            <a:ext cx="3158800" cy="254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04800" y="269525"/>
            <a:ext cx="3704400" cy="1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Section Breakdown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92" name="Google Shape;92;p17"/>
          <p:cNvSpPr txBox="1"/>
          <p:nvPr>
            <p:ph idx="2" type="body"/>
          </p:nvPr>
        </p:nvSpPr>
        <p:spPr>
          <a:xfrm>
            <a:off x="4717525" y="131775"/>
            <a:ext cx="3954000" cy="48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(General Chemistry continued)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-Oxidation-Reduction Reactions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-Atomic and Molecular Structure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-Periodic Properties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-Nuclear Reactions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-Laboratory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/>
              <a:t>Survey of the Natural Sciences: Organic Chemistry</a:t>
            </a:r>
            <a:endParaRPr b="1"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-Mechanisms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-Chemical and Physical Properties of Molecules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-Stereochemistry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-Nomenclature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-Individual Reactions of Major Functional Groups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-Acid-Base Chemistry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-Aromatics and Bonding</a:t>
            </a:r>
            <a:endParaRPr b="1" sz="1100"/>
          </a:p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304800" y="18961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of Natural Sciences (continued)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00" y="2440975"/>
            <a:ext cx="3158800" cy="254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04800" y="269525"/>
            <a:ext cx="3704400" cy="1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Section Breakdown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4717525" y="131775"/>
            <a:ext cx="3954000" cy="48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Perceptual Ability Test</a:t>
            </a:r>
            <a:endParaRPr b="1"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-Angle Ranking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-Hole Punching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_Keyholes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-Top-Front-End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-Pattern Folding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-Cube Counting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/>
              <a:t>Reading Comprehension</a:t>
            </a:r>
            <a:endParaRPr b="1"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-three reading passages on various scientific topics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/>
              <a:t>Quantitative Reasoning (Math)</a:t>
            </a:r>
            <a:endParaRPr b="1"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-Algebra (equations and expressions, inequalities, exponential notation, absolute value, ratios and proportions, and graphical analysis); Data Analysis, Interpretation, and Sufficiency; Quantitative Comparison; and Probability and Statistics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304800" y="18961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PAT, Reading Comprehension, and QR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00" y="2440975"/>
            <a:ext cx="3158800" cy="254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the DAT Scored?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415350" y="1438475"/>
            <a:ext cx="79980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section is scored 1-30. The score breakdown gives averages for Academic Average (everything but PAT), Total Science (Bio, Gen. Chem, Orgo), and Perceptual Ability: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AA/TS/PA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57632" l="0" r="0" t="0"/>
          <a:stretch/>
        </p:blipFill>
        <p:spPr>
          <a:xfrm>
            <a:off x="518613" y="2444625"/>
            <a:ext cx="3992850" cy="239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0" r="0" t="53100"/>
          <a:stretch/>
        </p:blipFill>
        <p:spPr>
          <a:xfrm>
            <a:off x="4742188" y="2261375"/>
            <a:ext cx="3883249" cy="257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 Hints (what is this even asking??)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415350" y="1438475"/>
            <a:ext cx="79980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Keyholes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Top Front End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50" y="2236600"/>
            <a:ext cx="3921650" cy="27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9675" y="1674075"/>
            <a:ext cx="4472524" cy="26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 Hints </a:t>
            </a:r>
            <a:r>
              <a:rPr lang="en"/>
              <a:t>(what is this even asking??)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415350" y="1438475"/>
            <a:ext cx="79980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Angle Ranking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Cube Counting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25" y="2330675"/>
            <a:ext cx="5559001" cy="21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4275" y="1438475"/>
            <a:ext cx="2650225" cy="349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