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Playfair Display ExtraBold"/>
      <p:bold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ExtraBold-boldItalic.fntdata"/><Relationship Id="rId30" Type="http://schemas.openxmlformats.org/officeDocument/2006/relationships/font" Target="fonts/PlayfairDisplayExtraBold-bold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88aa214f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88aa214f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1682129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11682129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88aa214f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88aa214f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184995c0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184995c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35d46894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35d4689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94c1794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f94c1794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94c1794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f94c1794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88aa214f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88aa214f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88aa214f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88aa214f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88aa214f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88aa214f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116821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116821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1168212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1168212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88aa214f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88aa214f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88aa214f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88aa214f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168212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1168212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entistry.uic.edu/wp-content/uploads/sites/741/2021/09/DMD-classprofiles-2021-2025-short-version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atalog.uic.edu/ucat/colleges-depts/liberal-arts-sciences/bios/bs-eeeb/" TargetMode="External"/><Relationship Id="rId4" Type="http://schemas.openxmlformats.org/officeDocument/2006/relationships/hyperlink" Target="https://catalog.uic.edu/ucat/colleges-depts/liberal-arts-sciences/bios/bs-eeeb/" TargetMode="External"/><Relationship Id="rId5" Type="http://schemas.openxmlformats.org/officeDocument/2006/relationships/hyperlink" Target="https://catalog.uic.edu/ucat/colleges-depts/liberal-arts-sciences/bios/bs-generalbiology/#" TargetMode="External"/><Relationship Id="rId6" Type="http://schemas.openxmlformats.org/officeDocument/2006/relationships/hyperlink" Target="https://catalog.uic.edu/ucat/colleges-depts/liberal-arts-sciences/bios/bs-generalbiology/#" TargetMode="External"/><Relationship Id="rId7" Type="http://schemas.openxmlformats.org/officeDocument/2006/relationships/hyperlink" Target="https://catalog.uic.edu/ucat/colleges-depts/liberal-arts-sciences/bios/bs-mcob/" TargetMode="External"/><Relationship Id="rId8" Type="http://schemas.openxmlformats.org/officeDocument/2006/relationships/hyperlink" Target="https://catalog.uic.edu/ucat/colleges-depts/liberal-arts-sciences/bios/bs-mcob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rcohen@uic.edu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Pathway to Dental School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PDC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These resources are here for YOU! Utilize them!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Tutoring Centers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MSLC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Writing Center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Burnham Hall Tutoring (HC students)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Major-Specific Advisors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Pre-Health Advisors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◆"/>
            </a:pPr>
            <a:r>
              <a:rPr lang="en" sz="1900"/>
              <a:t>General LAS Advisors</a:t>
            </a:r>
            <a:endParaRPr sz="1900"/>
          </a:p>
        </p:txBody>
      </p:sp>
      <p:sp>
        <p:nvSpPr>
          <p:cNvPr id="130" name="Google Shape;130;p2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000" y="1113575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C</a:t>
            </a:r>
            <a:r>
              <a:rPr lang="en"/>
              <a:t>lasses Alongside DAT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234075"/>
            <a:ext cx="58404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" sz="2300"/>
              <a:t>Create a schedule which allows for a light load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" sz="2300"/>
              <a:t>Try your best to allow for “free days”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" sz="2300"/>
              <a:t>Save tougher classes till after (Genetics, Physics, Orgo 2)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" sz="2300"/>
              <a:t>Try to wake up earlier and utilize mornings</a:t>
            </a:r>
            <a:endParaRPr sz="2300"/>
          </a:p>
        </p:txBody>
      </p:sp>
      <p:sp>
        <p:nvSpPr>
          <p:cNvPr id="138" name="Google Shape;138;p2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550" y="2019075"/>
            <a:ext cx="2687100" cy="1956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Ahead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234075"/>
            <a:ext cx="48618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Really plan what you want to do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See </a:t>
            </a:r>
            <a:r>
              <a:rPr lang="en" sz="2200"/>
              <a:t>when you want to take DAT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What classes you want to take with DAT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When declare major 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/>
              <a:t>What to declare major?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687">
            <a:off x="5965075" y="1277550"/>
            <a:ext cx="2464275" cy="30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Confidence 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To succeed, you genuinely have to believe in </a:t>
            </a:r>
            <a:r>
              <a:rPr lang="en" sz="3100" u="sng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yourself. </a:t>
            </a:r>
            <a:endParaRPr sz="3100" u="sng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Success is a </a:t>
            </a:r>
            <a:r>
              <a:rPr lang="en" sz="3100" u="sng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balance</a:t>
            </a:r>
            <a:r>
              <a:rPr lang="en" sz="31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 between being tough on yourself and having grace with yourself.</a:t>
            </a:r>
            <a:endParaRPr sz="310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1675" y="1261000"/>
            <a:ext cx="2730251" cy="273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17626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“Are doing the </a:t>
            </a:r>
            <a:r>
              <a:rPr lang="en"/>
              <a:t>pre-requisites</a:t>
            </a:r>
            <a:r>
              <a:rPr lang="en"/>
              <a:t> to dental school enough?”</a:t>
            </a:r>
            <a:endParaRPr/>
          </a:p>
        </p:txBody>
      </p:sp>
      <p:sp>
        <p:nvSpPr>
          <p:cNvPr id="166" name="Google Shape;166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Group 1 - </a:t>
            </a:r>
            <a:r>
              <a:rPr lang="en" sz="2000"/>
              <a:t>Maryam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Beyond Pre-Requisites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Group 3 - </a:t>
            </a:r>
            <a:r>
              <a:rPr lang="en" sz="2000"/>
              <a:t>Cammy 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/>
              <a:t>Course Advice</a:t>
            </a:r>
            <a:endParaRPr sz="2000"/>
          </a:p>
        </p:txBody>
      </p:sp>
      <p:sp>
        <p:nvSpPr>
          <p:cNvPr id="173" name="Google Shape;173;p28"/>
          <p:cNvSpPr txBox="1"/>
          <p:nvPr>
            <p:ph idx="2" type="body"/>
          </p:nvPr>
        </p:nvSpPr>
        <p:spPr>
          <a:xfrm>
            <a:off x="4832400" y="1234050"/>
            <a:ext cx="3999900" cy="3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Group 2 - Mohammad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DAT Advice 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Group 4 - Aya 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Study Tips /Time Management /Success Mentality</a:t>
            </a:r>
            <a:endParaRPr sz="2000"/>
          </a:p>
        </p:txBody>
      </p:sp>
      <p:sp>
        <p:nvSpPr>
          <p:cNvPr id="174" name="Google Shape;174;p28"/>
          <p:cNvSpPr txBox="1"/>
          <p:nvPr/>
        </p:nvSpPr>
        <p:spPr>
          <a:xfrm>
            <a:off x="2157600" y="2571750"/>
            <a:ext cx="482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layfair Display"/>
                <a:ea typeface="Playfair Display"/>
                <a:cs typeface="Playfair Display"/>
                <a:sym typeface="Playfair Display"/>
              </a:rPr>
              <a:t>We will rotate after a few minutes!</a:t>
            </a:r>
            <a:endParaRPr b="1"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130" y="0"/>
            <a:ext cx="47279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84575" y="1944650"/>
            <a:ext cx="384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UIC COD Pre-Requisites</a:t>
            </a:r>
            <a:endParaRPr b="1" sz="2500">
              <a:solidFill>
                <a:schemeClr val="accent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75" y="3011400"/>
            <a:ext cx="2704508" cy="19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64875" y="1808700"/>
            <a:ext cx="32295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4"/>
                </a:solidFill>
              </a:rPr>
              <a:t>MWU-IL</a:t>
            </a:r>
            <a:endParaRPr b="1" sz="2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accent4"/>
                </a:solidFill>
              </a:rPr>
              <a:t>Pre-Requisites</a:t>
            </a:r>
            <a:endParaRPr b="1" sz="2400">
              <a:solidFill>
                <a:schemeClr val="accent4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625" y="0"/>
            <a:ext cx="40548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to major in BIOLOGY? 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34075"/>
            <a:ext cx="49317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b="1" lang="en"/>
              <a:t>Majoring in Biology is </a:t>
            </a:r>
            <a:r>
              <a:rPr b="1" lang="en" u="sng">
                <a:highlight>
                  <a:srgbClr val="EA9999"/>
                </a:highlight>
              </a:rPr>
              <a:t>NOT</a:t>
            </a:r>
            <a:r>
              <a:rPr b="1" lang="en"/>
              <a:t> required by any means!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b="1" lang="en"/>
              <a:t>Other science majors give you the same opportunity to complete prerequisites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b="1" lang="en"/>
              <a:t>Many will advise you to AVOID just sticking to just Biology; take classes, declare a minor that you’re interested in which you’ll </a:t>
            </a:r>
            <a:r>
              <a:rPr b="1" lang="en"/>
              <a:t>excel</a:t>
            </a:r>
            <a:r>
              <a:rPr b="1" lang="en"/>
              <a:t> in!</a:t>
            </a:r>
            <a:endParaRPr b="1"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i="1" lang="en" u="sng"/>
              <a:t>“But what if I like Bio and Bio works best for me?”</a:t>
            </a:r>
            <a:r>
              <a:rPr b="1" lang="en"/>
              <a:t> - Completely okay! There’s nothing wrong with Biology (which helps a lot with pre-requisites.)</a:t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b="1" lang="en"/>
              <a:t>Academic Proficiency, Consistency, and Well-Roundedness 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b="1" lang="en"/>
              <a:t>Dental Schools love to see growth + consistency</a:t>
            </a:r>
            <a:endParaRPr b="1"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Ability to challenge yourself and handle more and more rigorous </a:t>
            </a:r>
            <a:r>
              <a:rPr b="1" lang="en"/>
              <a:t>course loads</a:t>
            </a:r>
            <a:r>
              <a:rPr b="1" lang="en"/>
              <a:t> is what’s most important (this is why many follow a holistic approach!)</a:t>
            </a:r>
            <a:endParaRPr b="1"/>
          </a:p>
        </p:txBody>
      </p:sp>
      <p:sp>
        <p:nvSpPr>
          <p:cNvPr id="81" name="Google Shape;81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800" y="1170125"/>
            <a:ext cx="3224612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Pre-Dental Majors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34075"/>
            <a:ext cx="86970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n"/>
              <a:t>Academic strength &amp; Well-roundedness &gt; Cookie-Cutter Student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b="1" lang="en"/>
              <a:t>Majoring in the sciences is not a requirement for dental school!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b="1" lang="en"/>
              <a:t>A good foundation in sciences is required; demonstration of strong academic performance is much more valued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Showcase the things that make you, YOU! + What you’re interested in!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n"/>
              <a:t>62% of UIC COD D1’s in the past 5 years; Biological Sciences Majors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n"/>
              <a:t>Top Majors following Bio;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b="1" lang="en"/>
              <a:t>Chemistry / Physical Science / Biochemistry (~11%)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b="1" lang="en"/>
              <a:t>Pre-Dentistry / Community Health / Health Science (~6%)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b="1" lang="en"/>
              <a:t>Social Science [Psy, Soc, History, PoliSci] (~6%)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b="1" lang="en"/>
              <a:t>10% of this year’s D1 Class have Non-Specified Other Majors vs. past D1 classes (~3%)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highlight>
                  <a:schemeClr val="dk1"/>
                </a:highlight>
              </a:rPr>
              <a:t>Note;</a:t>
            </a:r>
            <a:r>
              <a:rPr b="1" lang="en" sz="1500"/>
              <a:t> these are just stats of previous dental students! This is not an indication of your chances to Dental School! Each applicant’s experiences &amp; strengths are different from one another. </a:t>
            </a:r>
            <a:endParaRPr b="1" sz="1500"/>
          </a:p>
        </p:txBody>
      </p:sp>
      <p:sp>
        <p:nvSpPr>
          <p:cNvPr id="89" name="Google Shape;89;p17"/>
          <p:cNvSpPr txBox="1"/>
          <p:nvPr/>
        </p:nvSpPr>
        <p:spPr>
          <a:xfrm>
            <a:off x="329575" y="4734025"/>
            <a:ext cx="845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layfair Display"/>
                <a:ea typeface="Playfair Display"/>
                <a:cs typeface="Playfair Display"/>
                <a:sym typeface="Playfair Display"/>
              </a:rPr>
              <a:t>**note these are stats taken from </a:t>
            </a:r>
            <a:r>
              <a:rPr lang="en" sz="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https://dentistry.uic.edu/wp-content/uploads/sites/741/2021/09/DMD-classprofiles-2021-2025-short-version.pdf</a:t>
            </a:r>
            <a:r>
              <a:rPr lang="en" sz="900">
                <a:latin typeface="Playfair Display"/>
                <a:ea typeface="Playfair Display"/>
                <a:cs typeface="Playfair Display"/>
                <a:sym typeface="Playfair Display"/>
              </a:rPr>
              <a:t> **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0" y="0"/>
            <a:ext cx="2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in Biology Requirements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"/>
              <a:buChar char="➔"/>
            </a:pPr>
            <a:r>
              <a:rPr lang="en" sz="2000">
                <a:highlight>
                  <a:srgbClr val="FFFFFF"/>
                </a:highlight>
                <a:uFill>
                  <a:noFill/>
                </a:uFill>
                <a:hlinkClick r:id="rId3"/>
              </a:rPr>
              <a:t>BS with a Major in Biological Sciences—Evolution, Ecology, and Environmental Biology Concentration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uFill>
                <a:noFill/>
              </a:uFill>
              <a:hlinkClick r:id="rId4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"/>
              <a:buChar char="➔"/>
            </a:pPr>
            <a:r>
              <a:rPr lang="en" sz="2000">
                <a:highlight>
                  <a:srgbClr val="FFFFFF"/>
                </a:highlight>
                <a:uFill>
                  <a:noFill/>
                </a:uFill>
                <a:hlinkClick r:id="rId5"/>
              </a:rPr>
              <a:t>BS with a Major in Biological Sciences—General Biology Concentration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uFill>
                <a:noFill/>
              </a:uFill>
              <a:hlinkClick r:id="rId6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"/>
              <a:buChar char="➔"/>
            </a:pPr>
            <a:r>
              <a:rPr lang="en" sz="2000">
                <a:highlight>
                  <a:srgbClr val="FFFFFF"/>
                </a:highlight>
                <a:uFill>
                  <a:noFill/>
                </a:uFill>
                <a:hlinkClick r:id="rId7"/>
              </a:rPr>
              <a:t>BS with a Major in Biological Sciences—Molecular, Cellular, and Organismal Biology Concentration</a:t>
            </a:r>
            <a:endParaRPr sz="2000">
              <a:highlight>
                <a:srgbClr val="FFFFFF"/>
              </a:highlight>
              <a:uFill>
                <a:noFill/>
              </a:uFill>
              <a:hlinkClick r:id="rId8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Declaring a MINOR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577538"/>
            <a:ext cx="4104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Minor in something you are interested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It can be Music, Public Policy, History, 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There is a lot of options!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025" y="1118450"/>
            <a:ext cx="4415925" cy="37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need Orgo 2 and Anatomy?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683150"/>
            <a:ext cx="4201800" cy="28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Yes &amp; 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Both can be incredibly useful, </a:t>
            </a:r>
            <a:r>
              <a:rPr lang="en"/>
              <a:t>however</a:t>
            </a:r>
            <a:r>
              <a:rPr lang="en"/>
              <a:t> they can be self studied if unable to take the class before DAT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Both classes are more in depth than the DAT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630500" y="1683175"/>
            <a:ext cx="4201800" cy="28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n"/>
              <a:t>Anatomy: </a:t>
            </a:r>
            <a:r>
              <a:rPr lang="en"/>
              <a:t>Varies from school to school, many highly </a:t>
            </a:r>
            <a:r>
              <a:rPr lang="en"/>
              <a:t>recommended</a:t>
            </a:r>
            <a:r>
              <a:rPr lang="en"/>
              <a:t> anatomy whilst some require it (i.e. Midwestern)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en"/>
              <a:t>Orgo 2:</a:t>
            </a:r>
            <a:r>
              <a:rPr lang="en"/>
              <a:t> Varies from school to school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1634850" y="1250625"/>
            <a:ext cx="1555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For the DAT</a:t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670750" y="1250625"/>
            <a:ext cx="2628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For Dental School</a:t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with Your Advisor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90350" y="1234075"/>
            <a:ext cx="4260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Utilize UIC Pre-Health advisors to </a:t>
            </a:r>
            <a:r>
              <a:rPr lang="en"/>
              <a:t>receive</a:t>
            </a:r>
            <a:r>
              <a:rPr lang="en"/>
              <a:t> feedback and check in regarding academic standing and planning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Dr. Cohen is also a wonderful resource as she can provide great insight for any questions in which you may have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 u="sng">
                <a:solidFill>
                  <a:schemeClr val="hlink"/>
                </a:solidFill>
                <a:hlinkClick r:id="rId3"/>
              </a:rPr>
              <a:t>rcohen@uic.edu</a:t>
            </a:r>
            <a:r>
              <a:rPr lang="en"/>
              <a:t> 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750" y="13281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