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39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Curriculum based on a modular approach ( modules within each didactic course )</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The curriculum has been newly redesigned to help students more quickly integrate singular concepts into patient cases or scenarios, so they can more readily understand how to apply what they are learning as well as retain that information. Actively expanding our use of asynchronous, case-based and spiraled curriculum .</a:t>
            </a:r>
            <a:endParaRPr/>
          </a:p>
          <a:p>
            <a:pPr marL="171450" lvl="0" indent="-171450" algn="l" rtl="0">
              <a:spcBef>
                <a:spcPts val="0"/>
              </a:spcBef>
              <a:spcAft>
                <a:spcPts val="0"/>
              </a:spcAft>
              <a:buClr>
                <a:schemeClr val="dk1"/>
              </a:buClr>
              <a:buSzPts val="1200"/>
              <a:buFont typeface="Arial"/>
              <a:buChar char="•"/>
            </a:pPr>
            <a:r>
              <a:rPr lang="en-US"/>
              <a:t>Didactic courses and simulation clinic is staggered throughout the D1/ D2 to allow students to participate in ASDOH comprehensive care clinics</a:t>
            </a:r>
            <a:endParaRPr/>
          </a:p>
          <a:p>
            <a:pPr marL="171450" lvl="0" indent="-171450" algn="l" rtl="0">
              <a:spcBef>
                <a:spcPts val="0"/>
              </a:spcBef>
              <a:spcAft>
                <a:spcPts val="0"/>
              </a:spcAft>
              <a:buClr>
                <a:schemeClr val="dk1"/>
              </a:buClr>
              <a:buSzPts val="1200"/>
              <a:buFont typeface="Arial"/>
              <a:buChar char="•"/>
            </a:pPr>
            <a:r>
              <a:rPr lang="en-US"/>
              <a:t>Students have hands on clinical experiences in the D1 year.</a:t>
            </a:r>
            <a:endParaRPr/>
          </a:p>
          <a:p>
            <a:pPr marL="171450" lvl="0" indent="-184150" algn="l" rtl="0">
              <a:spcBef>
                <a:spcPts val="0"/>
              </a:spcBef>
              <a:spcAft>
                <a:spcPts val="0"/>
              </a:spcAft>
              <a:buSzPts val="1400"/>
              <a:buChar char="•"/>
            </a:pPr>
            <a:r>
              <a:rPr lang="en-US"/>
              <a:t>8-10 patients per day in 4th year</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Onsite Clinic</a:t>
            </a:r>
            <a:endParaRPr/>
          </a:p>
          <a:p>
            <a:pPr marL="171450" lvl="0" indent="-171450" algn="l" rtl="0">
              <a:spcBef>
                <a:spcPts val="0"/>
              </a:spcBef>
              <a:spcAft>
                <a:spcPts val="0"/>
              </a:spcAft>
              <a:buClr>
                <a:schemeClr val="dk1"/>
              </a:buClr>
              <a:buSzPts val="1200"/>
              <a:buFont typeface="Arial"/>
              <a:buChar char="•"/>
            </a:pPr>
            <a:r>
              <a:rPr lang="en-US"/>
              <a:t>D3 and D4 years students are doing internal rotations in various specialty disciplines at our clinics on site.( Endo , Ortho OS, Special Needs, etc.)</a:t>
            </a:r>
            <a:endParaRPr/>
          </a:p>
          <a:p>
            <a:pPr marL="171450" lvl="0" indent="-171450" algn="l" rtl="0">
              <a:spcBef>
                <a:spcPts val="0"/>
              </a:spcBef>
              <a:spcAft>
                <a:spcPts val="0"/>
              </a:spcAft>
              <a:buClr>
                <a:schemeClr val="dk1"/>
              </a:buClr>
              <a:buSzPts val="1200"/>
              <a:buFont typeface="Arial"/>
              <a:buChar char="•"/>
            </a:pPr>
            <a:r>
              <a:rPr lang="en-US"/>
              <a:t>The clinic spans over two buildings and has robust special needs area</a:t>
            </a:r>
            <a:endParaRPr/>
          </a:p>
          <a:p>
            <a:pPr marL="171450" lvl="0" indent="-171450" algn="l" rtl="0">
              <a:spcBef>
                <a:spcPts val="0"/>
              </a:spcBef>
              <a:spcAft>
                <a:spcPts val="0"/>
              </a:spcAft>
              <a:buClr>
                <a:schemeClr val="dk1"/>
              </a:buClr>
              <a:buSzPts val="1200"/>
              <a:buFont typeface="Arial"/>
              <a:buChar char="•"/>
            </a:pPr>
            <a:r>
              <a:rPr lang="en-US"/>
              <a:t>Students with interact with AEGD and Ortho residents on patient cases.</a:t>
            </a:r>
            <a:endParaRPr/>
          </a:p>
          <a:p>
            <a:pPr marL="171450" lvl="0" indent="-171450" algn="l" rtl="0">
              <a:spcBef>
                <a:spcPts val="0"/>
              </a:spcBef>
              <a:spcAft>
                <a:spcPts val="0"/>
              </a:spcAft>
              <a:buClr>
                <a:schemeClr val="dk1"/>
              </a:buClr>
              <a:buSzPts val="1200"/>
              <a:buFont typeface="Arial"/>
              <a:buChar char="•"/>
            </a:pPr>
            <a:r>
              <a:rPr lang="en-US"/>
              <a:t>You will go through core rotations and practice general dentistry in one of our 4 CCU’s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 External Rotations</a:t>
            </a:r>
            <a:endParaRPr/>
          </a:p>
          <a:p>
            <a:pPr marL="171450" marR="0" lvl="0" indent="-171450" algn="l" rtl="0">
              <a:lnSpc>
                <a:spcPct val="100000"/>
              </a:lnSpc>
              <a:spcBef>
                <a:spcPts val="0"/>
              </a:spcBef>
              <a:spcAft>
                <a:spcPts val="0"/>
              </a:spcAft>
              <a:buClr>
                <a:srgbClr val="FF0000"/>
              </a:buClr>
              <a:buSzPts val="1200"/>
              <a:buFont typeface="Arial"/>
              <a:buChar char="•"/>
            </a:pPr>
            <a:r>
              <a:rPr lang="en-US">
                <a:solidFill>
                  <a:srgbClr val="FF0000"/>
                </a:solidFill>
              </a:rPr>
              <a:t>70 Community Health Centers across the country for 4 to 5 nationwide fourth-year away rotation sites.</a:t>
            </a:r>
            <a:endParaRPr/>
          </a:p>
          <a:p>
            <a:pPr marL="0" marR="0" lvl="0" indent="0" algn="l" rtl="0">
              <a:lnSpc>
                <a:spcPct val="100000"/>
              </a:lnSpc>
              <a:spcBef>
                <a:spcPts val="0"/>
              </a:spcBef>
              <a:spcAft>
                <a:spcPts val="0"/>
              </a:spcAft>
              <a:buClr>
                <a:schemeClr val="dk1"/>
              </a:buClr>
              <a:buSzPts val="1200"/>
              <a:buFont typeface="Arial"/>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Arial"/>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Arial"/>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Arial"/>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Arial"/>
              <a:buNone/>
            </a:pPr>
            <a:endParaRPr>
              <a:solidFill>
                <a:srgbClr val="FF0000"/>
              </a:solidFill>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173" name="Google Shape;17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Systems based curriculum</a:t>
            </a:r>
            <a:endParaRPr/>
          </a:p>
          <a:p>
            <a:pPr marL="178027" lvl="0" indent="-178027" algn="l" rtl="0">
              <a:spcBef>
                <a:spcPts val="0"/>
              </a:spcBef>
              <a:spcAft>
                <a:spcPts val="0"/>
              </a:spcAft>
              <a:buClr>
                <a:schemeClr val="dk1"/>
              </a:buClr>
              <a:buSzPts val="1200"/>
              <a:buFont typeface="Arial"/>
              <a:buChar char="•"/>
            </a:pPr>
            <a:r>
              <a:rPr lang="en-US" i="0"/>
              <a:t>Courses are taught according to systems.</a:t>
            </a:r>
            <a:endParaRPr/>
          </a:p>
          <a:p>
            <a:pPr marL="171450" lvl="0" indent="-171450" algn="l" rtl="0">
              <a:spcBef>
                <a:spcPts val="600"/>
              </a:spcBef>
              <a:spcAft>
                <a:spcPts val="0"/>
              </a:spcAft>
              <a:buClr>
                <a:schemeClr val="dk1"/>
              </a:buClr>
              <a:buSzPts val="1200"/>
              <a:buFont typeface="Arial"/>
              <a:buChar char="•"/>
            </a:pPr>
            <a:r>
              <a:rPr lang="en-US" i="0"/>
              <a:t>Students will be enrolled in the following seven courses throughout all four years of the program:  </a:t>
            </a:r>
            <a:r>
              <a:rPr lang="en-US" sz="1200">
                <a:solidFill>
                  <a:schemeClr val="lt2"/>
                </a:solidFill>
                <a:latin typeface="Calibri"/>
                <a:ea typeface="Calibri"/>
                <a:cs typeface="Calibri"/>
                <a:sym typeface="Calibri"/>
              </a:rPr>
              <a:t>Biomedical Sciences &amp; Dental Sciences; Scientific Practice; Oral Healthcare Delivery; Interprofessional Education &amp; Interprofessional Collaborative Practice; Professionalism, Ethical Practice, and Behavioral Sciences; Skills Acquisition; Person-Centered Care</a:t>
            </a:r>
            <a:endParaRPr i="0"/>
          </a:p>
          <a:p>
            <a:pPr marL="178027" lvl="0" indent="-178027" algn="l" rtl="0">
              <a:spcBef>
                <a:spcPts val="600"/>
              </a:spcBef>
              <a:spcAft>
                <a:spcPts val="0"/>
              </a:spcAft>
              <a:buClr>
                <a:schemeClr val="dk1"/>
              </a:buClr>
              <a:buSzPts val="1200"/>
              <a:buFont typeface="Arial"/>
              <a:buChar char="•"/>
            </a:pPr>
            <a:r>
              <a:rPr lang="en-US" i="0"/>
              <a:t>Basic science courses are integrated with clinical experiences throughout the program – Basic science courses will be fully integrated through D4 year for the class of 2024.</a:t>
            </a:r>
            <a:endParaRPr/>
          </a:p>
          <a:p>
            <a:pPr marL="178027" lvl="0" indent="-178027" algn="l" rtl="0">
              <a:spcBef>
                <a:spcPts val="0"/>
              </a:spcBef>
              <a:spcAft>
                <a:spcPts val="0"/>
              </a:spcAft>
              <a:buClr>
                <a:schemeClr val="dk1"/>
              </a:buClr>
              <a:buSzPts val="1200"/>
              <a:buFont typeface="Arial"/>
              <a:buChar char="•"/>
            </a:pPr>
            <a:r>
              <a:rPr lang="en-US" i="0"/>
              <a:t>Includes Case-based and Problem-based learning</a:t>
            </a:r>
            <a:endParaRPr/>
          </a:p>
          <a:p>
            <a:pPr marL="178027" lvl="0" indent="-178027" algn="l" rtl="0">
              <a:spcBef>
                <a:spcPts val="0"/>
              </a:spcBef>
              <a:spcAft>
                <a:spcPts val="0"/>
              </a:spcAft>
              <a:buClr>
                <a:schemeClr val="dk1"/>
              </a:buClr>
              <a:buSzPts val="1200"/>
              <a:buFont typeface="Arial"/>
              <a:buChar char="•"/>
            </a:pPr>
            <a:r>
              <a:rPr lang="en-US" i="0"/>
              <a:t>Integrated block exams. – 3-6 exams per semester that will cover multiple topics for the seven courses. – Midterm integrated block exam &amp; final block exam.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Two Locations</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MOSDOH students will attend classes D1 &amp; D2 year in Kirskville, MO,</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They will then spend D3 and most of D4 year at our clinic in St. Louis, MO.</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Interprofessional Education</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We are the only dental school that currently has a course called IPE.</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Online course with opportunities to work with KCOM students 1</a:t>
            </a:r>
            <a:r>
              <a:rPr lang="en-US" sz="1200" baseline="30000">
                <a:solidFill>
                  <a:schemeClr val="dk1"/>
                </a:solidFill>
                <a:latin typeface="Calibri"/>
                <a:ea typeface="Calibri"/>
                <a:cs typeface="Calibri"/>
                <a:sym typeface="Calibri"/>
              </a:rPr>
              <a:t>st</a:t>
            </a:r>
            <a:r>
              <a:rPr lang="en-US" sz="1200">
                <a:solidFill>
                  <a:schemeClr val="dk1"/>
                </a:solidFill>
                <a:latin typeface="Calibri"/>
                <a:ea typeface="Calibri"/>
                <a:cs typeface="Calibri"/>
                <a:sym typeface="Calibri"/>
              </a:rPr>
              <a:t> year.</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Elective courses through AHEC.</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During D3 &amp; D4 years students work with Pharmacy students in Intake clinic.</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We have partnerships with SLU so that students can do grand rounds.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Clinical Experiences Starting 1</a:t>
            </a:r>
            <a:r>
              <a:rPr lang="en-US" sz="1200" baseline="30000">
                <a:solidFill>
                  <a:schemeClr val="dk1"/>
                </a:solidFill>
                <a:latin typeface="Calibri"/>
                <a:ea typeface="Calibri"/>
                <a:cs typeface="Calibri"/>
                <a:sym typeface="Calibri"/>
              </a:rPr>
              <a:t>st </a:t>
            </a:r>
            <a:r>
              <a:rPr lang="en-US" sz="1200">
                <a:solidFill>
                  <a:schemeClr val="dk1"/>
                </a:solidFill>
                <a:latin typeface="Calibri"/>
                <a:ea typeface="Calibri"/>
                <a:cs typeface="Calibri"/>
                <a:sym typeface="Calibri"/>
              </a:rPr>
              <a:t>Year</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Students start gaining clinical experiences during rotations D1 and D2 years (shadowing, light assisting and non-complex procedures).</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First clinical experiences are peer on peer.</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Students will have rotations in the SIM lab, at NEMO Health Council, and at our clinic in St. Louis.</a:t>
            </a:r>
            <a:endParaRPr/>
          </a:p>
          <a:p>
            <a:pPr marL="457200" lvl="1" indent="0" algn="l" rtl="0">
              <a:spcBef>
                <a:spcPts val="0"/>
              </a:spcBef>
              <a:spcAft>
                <a:spcPts val="0"/>
              </a:spcAft>
              <a:buNone/>
            </a:pPr>
            <a:endParaRPr sz="2400">
              <a:solidFill>
                <a:schemeClr val="dk2"/>
              </a:solidFill>
            </a:endParaRPr>
          </a:p>
        </p:txBody>
      </p:sp>
      <p:sp>
        <p:nvSpPr>
          <p:cNvPr id="183" name="Google Shape;18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Professional Development</a:t>
            </a:r>
            <a:endParaRPr/>
          </a:p>
          <a:p>
            <a:pPr marL="174708" lvl="0" indent="-174708" algn="l" rtl="0">
              <a:spcBef>
                <a:spcPts val="0"/>
              </a:spcBef>
              <a:spcAft>
                <a:spcPts val="0"/>
              </a:spcAft>
              <a:buClr>
                <a:schemeClr val="dk1"/>
              </a:buClr>
              <a:buSzPts val="1200"/>
              <a:buFont typeface="Arial"/>
              <a:buChar char="•"/>
            </a:pPr>
            <a:r>
              <a:rPr lang="en-US"/>
              <a:t>Applicants accepted into the program are mentored by admissions staff and student ambassadors</a:t>
            </a:r>
            <a:endParaRPr/>
          </a:p>
          <a:p>
            <a:pPr marL="174708" lvl="0" indent="-174708" algn="l" rtl="0">
              <a:spcBef>
                <a:spcPts val="0"/>
              </a:spcBef>
              <a:spcAft>
                <a:spcPts val="0"/>
              </a:spcAft>
              <a:buClr>
                <a:schemeClr val="dk1"/>
              </a:buClr>
              <a:buSzPts val="1200"/>
              <a:buFont typeface="Arial"/>
              <a:buChar char="•"/>
            </a:pPr>
            <a:r>
              <a:rPr lang="en-US"/>
              <a:t>Complete online professional development courses</a:t>
            </a:r>
            <a:endParaRPr/>
          </a:p>
          <a:p>
            <a:pPr marL="174708" lvl="0" indent="-174708" algn="l" rtl="0">
              <a:spcBef>
                <a:spcPts val="0"/>
              </a:spcBef>
              <a:spcAft>
                <a:spcPts val="0"/>
              </a:spcAft>
              <a:buClr>
                <a:schemeClr val="dk1"/>
              </a:buClr>
              <a:buSzPts val="1200"/>
              <a:buFont typeface="Arial"/>
              <a:buChar char="•"/>
            </a:pPr>
            <a:r>
              <a:rPr lang="en-US"/>
              <a:t>The last year of the program students will submit an application and complete a final interview before being accepted into KCOM. </a:t>
            </a:r>
            <a:endParaRPr/>
          </a:p>
          <a:p>
            <a:pPr marL="0" lvl="0" indent="0" algn="l" rtl="0">
              <a:spcBef>
                <a:spcPts val="0"/>
              </a:spcBef>
              <a:spcAft>
                <a:spcPts val="0"/>
              </a:spcAft>
              <a:buNone/>
            </a:pPr>
            <a:endParaRPr/>
          </a:p>
          <a:p>
            <a:pPr marL="0" lvl="0" indent="0" algn="l" rtl="0">
              <a:spcBef>
                <a:spcPts val="0"/>
              </a:spcBef>
              <a:spcAft>
                <a:spcPts val="0"/>
              </a:spcAft>
              <a:buNone/>
            </a:pPr>
            <a:r>
              <a:rPr lang="en-US"/>
              <a:t>Competitive Admissions Requirements</a:t>
            </a:r>
            <a:endParaRPr/>
          </a:p>
          <a:p>
            <a:pPr marL="174708" lvl="0" indent="-174708" algn="l" rtl="0">
              <a:spcBef>
                <a:spcPts val="0"/>
              </a:spcBef>
              <a:spcAft>
                <a:spcPts val="0"/>
              </a:spcAft>
              <a:buClr>
                <a:schemeClr val="dk1"/>
              </a:buClr>
              <a:buSzPts val="1200"/>
              <a:buFont typeface="Arial"/>
              <a:buChar char="•"/>
            </a:pPr>
            <a:r>
              <a:rPr lang="en-US"/>
              <a:t>Application is due by August 1 following sophomore year – unless two years of undergrad coursework are still planned after the junior year. </a:t>
            </a:r>
            <a:endParaRPr/>
          </a:p>
          <a:p>
            <a:pPr marL="174708" lvl="0" indent="-174708" algn="l" rtl="0">
              <a:spcBef>
                <a:spcPts val="0"/>
              </a:spcBef>
              <a:spcAft>
                <a:spcPts val="0"/>
              </a:spcAft>
              <a:buClr>
                <a:schemeClr val="dk1"/>
              </a:buClr>
              <a:buSzPts val="1200"/>
              <a:buFont typeface="Arial"/>
              <a:buChar char="•"/>
            </a:pPr>
            <a:r>
              <a:rPr lang="en-US"/>
              <a:t>Applicants should have about 50 hours of shadowing, community service, and leadership completed at time of application. </a:t>
            </a:r>
            <a:endParaRPr/>
          </a:p>
          <a:p>
            <a:pPr marL="0" lvl="0" indent="0" algn="l" rtl="0">
              <a:spcBef>
                <a:spcPts val="0"/>
              </a:spcBef>
              <a:spcAft>
                <a:spcPts val="0"/>
              </a:spcAft>
              <a:buNone/>
            </a:pPr>
            <a:endParaRPr/>
          </a:p>
          <a:p>
            <a:pPr marL="0" lvl="0" indent="0" algn="l" rtl="0">
              <a:spcBef>
                <a:spcPts val="0"/>
              </a:spcBef>
              <a:spcAft>
                <a:spcPts val="0"/>
              </a:spcAft>
              <a:buNone/>
            </a:pPr>
            <a:r>
              <a:rPr lang="en-US"/>
              <a:t>Exclusivity Agreement</a:t>
            </a:r>
            <a:endParaRPr/>
          </a:p>
          <a:p>
            <a:pPr marL="174708" lvl="0" indent="-174708" algn="l" rtl="0">
              <a:spcBef>
                <a:spcPts val="0"/>
              </a:spcBef>
              <a:spcAft>
                <a:spcPts val="0"/>
              </a:spcAft>
              <a:buClr>
                <a:schemeClr val="dk1"/>
              </a:buClr>
              <a:buSzPts val="1200"/>
              <a:buFont typeface="Arial"/>
              <a:buChar char="•"/>
            </a:pPr>
            <a:r>
              <a:rPr lang="en-US" b="0"/>
              <a:t>When accepted into the program, students must sign an agreement stating that they will not apply to other medical schools until they receive a decision from KCOM.</a:t>
            </a:r>
            <a:endParaRPr/>
          </a:p>
          <a:p>
            <a:pPr marL="0" lvl="0" indent="0" algn="l" rtl="0">
              <a:spcBef>
                <a:spcPts val="0"/>
              </a:spcBef>
              <a:spcAft>
                <a:spcPts val="0"/>
              </a:spcAft>
              <a:buNone/>
            </a:pPr>
            <a:endParaRPr/>
          </a:p>
          <a:p>
            <a:pPr marL="0" lvl="0" indent="0" algn="l" rtl="0">
              <a:spcBef>
                <a:spcPts val="0"/>
              </a:spcBef>
              <a:spcAft>
                <a:spcPts val="0"/>
              </a:spcAft>
              <a:buNone/>
            </a:pPr>
            <a:r>
              <a:rPr lang="en-US"/>
              <a:t>No DAT</a:t>
            </a:r>
            <a:endParaRPr/>
          </a:p>
          <a:p>
            <a:pPr marL="174708" lvl="0" indent="-174708" algn="l" rtl="0">
              <a:spcBef>
                <a:spcPts val="0"/>
              </a:spcBef>
              <a:spcAft>
                <a:spcPts val="0"/>
              </a:spcAft>
              <a:buClr>
                <a:schemeClr val="dk1"/>
              </a:buClr>
              <a:buSzPts val="1200"/>
              <a:buFont typeface="Arial"/>
              <a:buChar char="•"/>
            </a:pPr>
            <a:r>
              <a:rPr lang="en-US"/>
              <a:t>A perk to the program is that students do not have to take the DAT.</a:t>
            </a:r>
            <a:endParaRPr/>
          </a:p>
          <a:p>
            <a:pPr marL="174708" lvl="0" indent="-174708" algn="l" rtl="0">
              <a:spcBef>
                <a:spcPts val="0"/>
              </a:spcBef>
              <a:spcAft>
                <a:spcPts val="0"/>
              </a:spcAft>
              <a:buClr>
                <a:schemeClr val="dk1"/>
              </a:buClr>
              <a:buSzPts val="1200"/>
              <a:buFont typeface="Arial"/>
              <a:buChar char="•"/>
            </a:pPr>
            <a:r>
              <a:rPr lang="en-US"/>
              <a:t>The DAT should NOT be taken at all, and DAT scores should not be released to AADSAS. </a:t>
            </a:r>
            <a:endParaRPr/>
          </a:p>
        </p:txBody>
      </p:sp>
      <p:sp>
        <p:nvSpPr>
          <p:cNvPr id="194" name="Google Shape;19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2"/>
                </a:solidFill>
              </a:rPr>
              <a:t>Student-Centered Support</a:t>
            </a:r>
            <a:endParaRPr/>
          </a:p>
          <a:p>
            <a:pPr marL="174708" lvl="0" indent="-174708" algn="l" rtl="0">
              <a:spcBef>
                <a:spcPts val="816"/>
              </a:spcBef>
              <a:spcAft>
                <a:spcPts val="0"/>
              </a:spcAft>
              <a:buClr>
                <a:schemeClr val="dk2"/>
              </a:buClr>
              <a:buSzPts val="1200"/>
              <a:buFont typeface="Arial"/>
              <a:buChar char="•"/>
            </a:pPr>
            <a:r>
              <a:rPr lang="en-US">
                <a:solidFill>
                  <a:schemeClr val="dk2"/>
                </a:solidFill>
              </a:rPr>
              <a:t>Low Faculty: Student Ratio</a:t>
            </a:r>
            <a:endParaRPr/>
          </a:p>
          <a:p>
            <a:pPr marL="174708" lvl="0" indent="-174708" algn="l" rtl="0">
              <a:spcBef>
                <a:spcPts val="816"/>
              </a:spcBef>
              <a:spcAft>
                <a:spcPts val="0"/>
              </a:spcAft>
              <a:buClr>
                <a:schemeClr val="dk2"/>
              </a:buClr>
              <a:buSzPts val="1200"/>
              <a:buFont typeface="Arial"/>
              <a:buChar char="•"/>
            </a:pPr>
            <a:r>
              <a:rPr lang="en-US">
                <a:solidFill>
                  <a:schemeClr val="dk2"/>
                </a:solidFill>
              </a:rPr>
              <a:t>Learning &amp; Disability Resources</a:t>
            </a:r>
            <a:endParaRPr/>
          </a:p>
          <a:p>
            <a:pPr marL="174708" lvl="0" indent="-174708" algn="l" rtl="0">
              <a:spcBef>
                <a:spcPts val="816"/>
              </a:spcBef>
              <a:spcAft>
                <a:spcPts val="0"/>
              </a:spcAft>
              <a:buClr>
                <a:schemeClr val="dk2"/>
              </a:buClr>
              <a:buSzPts val="1200"/>
              <a:buFont typeface="Arial"/>
              <a:buChar char="•"/>
            </a:pPr>
            <a:r>
              <a:rPr lang="en-US">
                <a:solidFill>
                  <a:schemeClr val="dk2"/>
                </a:solidFill>
              </a:rPr>
              <a:t>Tutoring</a:t>
            </a:r>
            <a:endParaRPr/>
          </a:p>
          <a:p>
            <a:pPr marL="174708" lvl="0" indent="-174708" algn="l" rtl="0">
              <a:spcBef>
                <a:spcPts val="816"/>
              </a:spcBef>
              <a:spcAft>
                <a:spcPts val="0"/>
              </a:spcAft>
              <a:buClr>
                <a:schemeClr val="dk2"/>
              </a:buClr>
              <a:buSzPts val="1200"/>
              <a:buFont typeface="Arial"/>
              <a:buChar char="•"/>
            </a:pPr>
            <a:r>
              <a:rPr lang="en-US">
                <a:solidFill>
                  <a:schemeClr val="dk2"/>
                </a:solidFill>
              </a:rPr>
              <a:t>Counseling Services</a:t>
            </a:r>
            <a:endParaRPr/>
          </a:p>
          <a:p>
            <a:pPr marL="0" lvl="0" indent="0" algn="l" rtl="0">
              <a:spcBef>
                <a:spcPts val="408"/>
              </a:spcBef>
              <a:spcAft>
                <a:spcPts val="0"/>
              </a:spcAft>
              <a:buNone/>
            </a:pPr>
            <a:endParaRPr>
              <a:solidFill>
                <a:schemeClr val="dk2"/>
              </a:solidFill>
            </a:endParaRPr>
          </a:p>
          <a:p>
            <a:pPr marL="0" lvl="0" indent="0" algn="l" rtl="0">
              <a:spcBef>
                <a:spcPts val="0"/>
              </a:spcBef>
              <a:spcAft>
                <a:spcPts val="0"/>
              </a:spcAft>
              <a:buNone/>
            </a:pPr>
            <a:r>
              <a:rPr lang="en-US">
                <a:solidFill>
                  <a:schemeClr val="dk2"/>
                </a:solidFill>
              </a:rPr>
              <a:t>Clubs &amp; Organizations:</a:t>
            </a:r>
            <a:endParaRPr/>
          </a:p>
          <a:p>
            <a:pPr marL="174708" lvl="0" indent="-174708" algn="l" rtl="0">
              <a:spcBef>
                <a:spcPts val="0"/>
              </a:spcBef>
              <a:spcAft>
                <a:spcPts val="0"/>
              </a:spcAft>
              <a:buClr>
                <a:schemeClr val="dk2"/>
              </a:buClr>
              <a:buSzPts val="1200"/>
              <a:buFont typeface="Arial"/>
              <a:buChar char="•"/>
            </a:pPr>
            <a:r>
              <a:rPr lang="en-US">
                <a:solidFill>
                  <a:schemeClr val="dk2"/>
                </a:solidFill>
              </a:rPr>
              <a:t>Still Support Organization</a:t>
            </a:r>
            <a:endParaRPr/>
          </a:p>
          <a:p>
            <a:pPr marL="174708" lvl="0" indent="-174708" algn="l" rtl="0">
              <a:spcBef>
                <a:spcPts val="0"/>
              </a:spcBef>
              <a:spcAft>
                <a:spcPts val="0"/>
              </a:spcAft>
              <a:buClr>
                <a:schemeClr val="dk1"/>
              </a:buClr>
              <a:buSzPts val="1200"/>
              <a:buFont typeface="Arial"/>
              <a:buChar char="•"/>
            </a:pPr>
            <a:r>
              <a:rPr lang="en-US"/>
              <a:t>Intramurals</a:t>
            </a:r>
            <a:endParaRPr/>
          </a:p>
          <a:p>
            <a:pPr marL="174708" lvl="0" indent="-174708" algn="l" rtl="0">
              <a:spcBef>
                <a:spcPts val="0"/>
              </a:spcBef>
              <a:spcAft>
                <a:spcPts val="0"/>
              </a:spcAft>
              <a:buClr>
                <a:schemeClr val="dk1"/>
              </a:buClr>
              <a:buSzPts val="1200"/>
              <a:buFont typeface="Arial"/>
              <a:buChar char="•"/>
            </a:pPr>
            <a:r>
              <a:rPr lang="en-US"/>
              <a:t>Student Organizations</a:t>
            </a:r>
            <a:endParaRPr/>
          </a:p>
          <a:p>
            <a:pPr marL="0" lvl="0" indent="0" algn="l" rtl="0">
              <a:spcBef>
                <a:spcPts val="0"/>
              </a:spcBef>
              <a:spcAft>
                <a:spcPts val="0"/>
              </a:spcAft>
              <a:buNone/>
            </a:pPr>
            <a:endParaRPr/>
          </a:p>
          <a:p>
            <a:pPr marL="0" lvl="0" indent="0" algn="l" rtl="0">
              <a:spcBef>
                <a:spcPts val="0"/>
              </a:spcBef>
              <a:spcAft>
                <a:spcPts val="0"/>
              </a:spcAft>
              <a:buNone/>
            </a:pPr>
            <a:r>
              <a:rPr lang="en-US"/>
              <a:t>Still Well Healthy Lifestyle</a:t>
            </a:r>
            <a:endParaRPr/>
          </a:p>
          <a:p>
            <a:pPr marL="174708" lvl="0" indent="-174708" algn="l" rtl="0">
              <a:spcBef>
                <a:spcPts val="0"/>
              </a:spcBef>
              <a:spcAft>
                <a:spcPts val="0"/>
              </a:spcAft>
              <a:buClr>
                <a:schemeClr val="dk1"/>
              </a:buClr>
              <a:buSzPts val="1200"/>
              <a:buFont typeface="Arial"/>
              <a:buChar char="•"/>
            </a:pPr>
            <a:r>
              <a:rPr lang="en-US"/>
              <a:t>Free access to fitness facilities (Kirksville – TCC &amp; Aquatic Center; Mesa – YMCA)</a:t>
            </a:r>
            <a:endParaRPr/>
          </a:p>
          <a:p>
            <a:pPr marL="174708" lvl="0" indent="-174708" algn="l" rtl="0">
              <a:spcBef>
                <a:spcPts val="0"/>
              </a:spcBef>
              <a:spcAft>
                <a:spcPts val="0"/>
              </a:spcAft>
              <a:buClr>
                <a:schemeClr val="dk1"/>
              </a:buClr>
              <a:buSzPts val="1200"/>
              <a:buFont typeface="Arial"/>
              <a:buChar char="•"/>
            </a:pPr>
            <a:r>
              <a:rPr lang="en-US"/>
              <a:t>Still-Well program</a:t>
            </a:r>
            <a:endParaRPr/>
          </a:p>
          <a:p>
            <a:pPr marL="174708" lvl="0" indent="-174708" algn="l" rtl="0">
              <a:spcBef>
                <a:spcPts val="0"/>
              </a:spcBef>
              <a:spcAft>
                <a:spcPts val="0"/>
              </a:spcAft>
              <a:buClr>
                <a:schemeClr val="dk1"/>
              </a:buClr>
              <a:buSzPts val="1200"/>
              <a:buFont typeface="Arial"/>
              <a:buChar char="•"/>
            </a:pPr>
            <a:r>
              <a:rPr lang="en-US"/>
              <a:t>Meditation room</a:t>
            </a:r>
            <a:endParaRPr/>
          </a:p>
          <a:p>
            <a:pPr marL="0" lvl="0" indent="0" algn="l" rtl="0">
              <a:spcBef>
                <a:spcPts val="0"/>
              </a:spcBef>
              <a:spcAft>
                <a:spcPts val="0"/>
              </a:spcAft>
              <a:buNone/>
            </a:pPr>
            <a:endParaRPr/>
          </a:p>
          <a:p>
            <a:pPr marL="0" lvl="0" indent="0" algn="l" rtl="0">
              <a:spcBef>
                <a:spcPts val="0"/>
              </a:spcBef>
              <a:spcAft>
                <a:spcPts val="0"/>
              </a:spcAft>
              <a:buNone/>
            </a:pPr>
            <a:r>
              <a:rPr lang="en-US"/>
              <a:t>Mesa and Kirksville Communities</a:t>
            </a:r>
            <a:endParaRPr/>
          </a:p>
          <a:p>
            <a:pPr marL="174708" lvl="0" indent="-174708" algn="l" rtl="0">
              <a:spcBef>
                <a:spcPts val="0"/>
              </a:spcBef>
              <a:spcAft>
                <a:spcPts val="0"/>
              </a:spcAft>
              <a:buClr>
                <a:schemeClr val="dk1"/>
              </a:buClr>
              <a:buSzPts val="1200"/>
              <a:buFont typeface="Arial"/>
              <a:buChar char="•"/>
            </a:pPr>
            <a:r>
              <a:rPr lang="en-US"/>
              <a:t>Kirksville:  Rural town with population of about 18,000.  Regional Fairs, Performers, Farmer’s Market, Local Arts Fairs, Thousand Hills State Park.</a:t>
            </a:r>
            <a:endParaRPr/>
          </a:p>
          <a:p>
            <a:pPr marL="171450" lvl="0" indent="-171450" algn="l" rtl="0">
              <a:spcBef>
                <a:spcPts val="0"/>
              </a:spcBef>
              <a:spcAft>
                <a:spcPts val="0"/>
              </a:spcAft>
              <a:buClr>
                <a:schemeClr val="dk1"/>
              </a:buClr>
              <a:buSzPts val="1200"/>
              <a:buFont typeface="Arial"/>
              <a:buChar char="•"/>
            </a:pPr>
            <a:r>
              <a:rPr lang="en-US"/>
              <a:t>Mesa:  Phoenix is the 5</a:t>
            </a:r>
            <a:r>
              <a:rPr lang="en-US" baseline="30000"/>
              <a:t>th</a:t>
            </a:r>
            <a:r>
              <a:rPr lang="en-US"/>
              <a:t> largest city w/ sports, entertainment, culture, etc.; Close to nature: Sedona, Flagstaff, Grand Canyon, etc.; Launching pad to LA, San Diego, Las Vegas, Utah, Colorado, and Mexico.</a:t>
            </a:r>
            <a:endParaRPr/>
          </a:p>
          <a:p>
            <a:pPr marL="171450" lvl="0" indent="-171450" algn="l" rtl="0">
              <a:spcBef>
                <a:spcPts val="0"/>
              </a:spcBef>
              <a:spcAft>
                <a:spcPts val="0"/>
              </a:spcAft>
              <a:buClr>
                <a:schemeClr val="lt2"/>
              </a:buClr>
              <a:buSzPts val="1200"/>
              <a:buFont typeface="Arial"/>
              <a:buChar char="•"/>
            </a:pPr>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p:txBody>
      </p:sp>
      <p:sp>
        <p:nvSpPr>
          <p:cNvPr id="204" name="Google Shape;20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300">
                <a:solidFill>
                  <a:schemeClr val="dk2"/>
                </a:solidFill>
              </a:rPr>
              <a:t>Bachelor’s Degree</a:t>
            </a:r>
            <a:endParaRPr/>
          </a:p>
          <a:p>
            <a:pPr marL="342900" lvl="0" indent="-342900" algn="l" rtl="0">
              <a:spcBef>
                <a:spcPts val="0"/>
              </a:spcBef>
              <a:spcAft>
                <a:spcPts val="0"/>
              </a:spcAft>
              <a:buClr>
                <a:schemeClr val="dk2"/>
              </a:buClr>
              <a:buSzPts val="2300"/>
              <a:buFont typeface="Arial"/>
              <a:buChar char="•"/>
            </a:pPr>
            <a:r>
              <a:rPr lang="en-US" sz="2300">
                <a:solidFill>
                  <a:schemeClr val="dk2"/>
                </a:solidFill>
              </a:rPr>
              <a:t>A Bachelor’s Degree of at least 90 credit hours are required (Bachelor’s Degree strongly recommended).</a:t>
            </a:r>
            <a:endParaRPr/>
          </a:p>
          <a:p>
            <a:pPr marL="342900" lvl="0" indent="-342900" algn="l" rtl="0">
              <a:spcBef>
                <a:spcPts val="0"/>
              </a:spcBef>
              <a:spcAft>
                <a:spcPts val="0"/>
              </a:spcAft>
              <a:buClr>
                <a:schemeClr val="dk2"/>
              </a:buClr>
              <a:buSzPts val="2300"/>
              <a:buFont typeface="Arial"/>
              <a:buChar char="•"/>
            </a:pPr>
            <a:r>
              <a:rPr lang="en-US" sz="2300">
                <a:solidFill>
                  <a:schemeClr val="dk2"/>
                </a:solidFill>
              </a:rPr>
              <a:t>Required coursework must be taken at a regionally accredited institution in the United States.</a:t>
            </a:r>
            <a:endParaRPr sz="2300">
              <a:solidFill>
                <a:schemeClr val="dk2"/>
              </a:solidFill>
            </a:endParaRPr>
          </a:p>
          <a:p>
            <a:pPr marL="0" lvl="0" indent="0" algn="l" rtl="0">
              <a:spcBef>
                <a:spcPts val="0"/>
              </a:spcBef>
              <a:spcAft>
                <a:spcPts val="0"/>
              </a:spcAft>
              <a:buNone/>
            </a:pPr>
            <a:endParaRPr sz="2300">
              <a:solidFill>
                <a:schemeClr val="dk2"/>
              </a:solidFill>
            </a:endParaRPr>
          </a:p>
          <a:p>
            <a:pPr marL="0" lvl="0" indent="0" algn="l" rtl="0">
              <a:spcBef>
                <a:spcPts val="0"/>
              </a:spcBef>
              <a:spcAft>
                <a:spcPts val="0"/>
              </a:spcAft>
              <a:buNone/>
            </a:pPr>
            <a:r>
              <a:rPr lang="en-US" sz="2300">
                <a:solidFill>
                  <a:schemeClr val="dk2"/>
                </a:solidFill>
              </a:rPr>
              <a:t>Average GPA</a:t>
            </a:r>
            <a:endParaRPr/>
          </a:p>
          <a:p>
            <a:pPr marL="342900" lvl="0" indent="-342900" algn="l" rtl="0">
              <a:spcBef>
                <a:spcPts val="0"/>
              </a:spcBef>
              <a:spcAft>
                <a:spcPts val="0"/>
              </a:spcAft>
              <a:buClr>
                <a:schemeClr val="dk2"/>
              </a:buClr>
              <a:buSzPts val="2300"/>
              <a:buFont typeface="Arial"/>
              <a:buChar char="•"/>
            </a:pPr>
            <a:r>
              <a:rPr lang="en-US" sz="2300">
                <a:solidFill>
                  <a:schemeClr val="dk2"/>
                </a:solidFill>
              </a:rPr>
              <a:t>Cumulative and Science GPA that’s at or above our averages.</a:t>
            </a:r>
            <a:endParaRPr/>
          </a:p>
          <a:p>
            <a:pPr marL="342900" lvl="0" indent="-342900" algn="l" rtl="0">
              <a:spcBef>
                <a:spcPts val="0"/>
              </a:spcBef>
              <a:spcAft>
                <a:spcPts val="0"/>
              </a:spcAft>
              <a:buClr>
                <a:schemeClr val="dk2"/>
              </a:buClr>
              <a:buSzPts val="2300"/>
              <a:buFont typeface="Arial"/>
              <a:buChar char="•"/>
            </a:pPr>
            <a:r>
              <a:rPr lang="en-US" sz="2300">
                <a:solidFill>
                  <a:schemeClr val="dk2"/>
                </a:solidFill>
              </a:rPr>
              <a:t>We like to see an upward trend.</a:t>
            </a:r>
            <a:endParaRPr sz="2300">
              <a:solidFill>
                <a:schemeClr val="dk2"/>
              </a:solidFill>
            </a:endParaRPr>
          </a:p>
          <a:p>
            <a:pPr marL="0" lvl="0" indent="0" algn="l" rtl="0">
              <a:spcBef>
                <a:spcPts val="0"/>
              </a:spcBef>
              <a:spcAft>
                <a:spcPts val="0"/>
              </a:spcAft>
              <a:buNone/>
            </a:pPr>
            <a:endParaRPr sz="2300">
              <a:solidFill>
                <a:schemeClr val="dk2"/>
              </a:solidFill>
            </a:endParaRPr>
          </a:p>
          <a:p>
            <a:pPr marL="0" lvl="0" indent="0" algn="l" rtl="0">
              <a:spcBef>
                <a:spcPts val="0"/>
              </a:spcBef>
              <a:spcAft>
                <a:spcPts val="0"/>
              </a:spcAft>
              <a:buNone/>
            </a:pPr>
            <a:r>
              <a:rPr lang="en-US" sz="2300">
                <a:solidFill>
                  <a:schemeClr val="dk2"/>
                </a:solidFill>
              </a:rPr>
              <a:t>DAT</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We don’t want to see more than one section below a 17.</a:t>
            </a:r>
            <a:endParaRPr sz="2300">
              <a:solidFill>
                <a:schemeClr val="dk2"/>
              </a:solidFill>
            </a:endParaRPr>
          </a:p>
          <a:p>
            <a:pPr marL="0" lvl="0" indent="0" algn="l" rtl="0">
              <a:spcBef>
                <a:spcPts val="0"/>
              </a:spcBef>
              <a:spcAft>
                <a:spcPts val="0"/>
              </a:spcAft>
              <a:buNone/>
            </a:pPr>
            <a:endParaRPr sz="2300">
              <a:solidFill>
                <a:schemeClr val="dk2"/>
              </a:solidFill>
            </a:endParaRPr>
          </a:p>
          <a:p>
            <a:pPr marL="0" lvl="0" indent="0" algn="l" rtl="0">
              <a:spcBef>
                <a:spcPts val="0"/>
              </a:spcBef>
              <a:spcAft>
                <a:spcPts val="0"/>
              </a:spcAft>
              <a:buNone/>
            </a:pPr>
            <a:r>
              <a:rPr lang="en-US" sz="2300">
                <a:solidFill>
                  <a:schemeClr val="dk2"/>
                </a:solidFill>
              </a:rPr>
              <a:t>Prerequisites</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Biology w/lab</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General Chemistry w/lab</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Organic Chemistry w/lab</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Physics w/lab</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Biochemistry</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Human Physiology</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Human Anatomy</a:t>
            </a:r>
            <a:endParaRPr sz="2300">
              <a:solidFill>
                <a:schemeClr val="dk2"/>
              </a:solidFill>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English</a:t>
            </a:r>
            <a:endParaRPr/>
          </a:p>
          <a:p>
            <a:pPr marL="0" lvl="0" indent="0" algn="l" rtl="0">
              <a:spcBef>
                <a:spcPts val="0"/>
              </a:spcBef>
              <a:spcAft>
                <a:spcPts val="0"/>
              </a:spcAft>
              <a:buNone/>
            </a:pPr>
            <a:endParaRPr sz="2300">
              <a:solidFill>
                <a:schemeClr val="dk2"/>
              </a:solidFill>
            </a:endParaRPr>
          </a:p>
          <a:p>
            <a:pPr marL="0" lvl="0" indent="0" algn="l" rtl="0">
              <a:spcBef>
                <a:spcPts val="0"/>
              </a:spcBef>
              <a:spcAft>
                <a:spcPts val="0"/>
              </a:spcAft>
              <a:buNone/>
            </a:pPr>
            <a:r>
              <a:rPr lang="en-US" sz="2300">
                <a:solidFill>
                  <a:schemeClr val="dk2"/>
                </a:solidFill>
              </a:rPr>
              <a:t>Letters of Recommendation </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Pre-Health Advisor or Science Faculty member</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Dentist</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Community Service Supervisor (not required, but recommended)</a:t>
            </a:r>
            <a:endParaRPr sz="2300">
              <a:solidFill>
                <a:schemeClr val="dk2"/>
              </a:solidFill>
            </a:endParaRPr>
          </a:p>
          <a:p>
            <a:pPr marL="0" lvl="0" indent="0" algn="l" rtl="0">
              <a:spcBef>
                <a:spcPts val="0"/>
              </a:spcBef>
              <a:spcAft>
                <a:spcPts val="0"/>
              </a:spcAft>
              <a:buNone/>
            </a:pPr>
            <a:endParaRPr sz="2300">
              <a:solidFill>
                <a:schemeClr val="dk2"/>
              </a:solidFill>
            </a:endParaRPr>
          </a:p>
          <a:p>
            <a:pPr marL="0" lvl="0" indent="0" algn="l" rtl="0">
              <a:spcBef>
                <a:spcPts val="0"/>
              </a:spcBef>
              <a:spcAft>
                <a:spcPts val="0"/>
              </a:spcAft>
              <a:buNone/>
            </a:pPr>
            <a:r>
              <a:rPr lang="en-US" sz="2300">
                <a:solidFill>
                  <a:schemeClr val="dk2"/>
                </a:solidFill>
              </a:rPr>
              <a:t>Clinical exposure</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Shadowing experiences or dental experience.</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We would like to see variety of specialties.</a:t>
            </a:r>
            <a:endParaRPr/>
          </a:p>
          <a:p>
            <a:pPr marL="349415" lvl="0" indent="-349415" algn="l" rtl="0">
              <a:spcBef>
                <a:spcPts val="0"/>
              </a:spcBef>
              <a:spcAft>
                <a:spcPts val="0"/>
              </a:spcAft>
              <a:buClr>
                <a:schemeClr val="dk2"/>
              </a:buClr>
              <a:buSzPts val="2300"/>
              <a:buFont typeface="Arial"/>
              <a:buChar char="•"/>
            </a:pPr>
            <a:r>
              <a:rPr lang="en-US" sz="2300">
                <a:solidFill>
                  <a:schemeClr val="dk2"/>
                </a:solidFill>
              </a:rPr>
              <a:t>Baseline of at least 100hrs.</a:t>
            </a:r>
            <a:endParaRPr sz="2300">
              <a:solidFill>
                <a:schemeClr val="dk2"/>
              </a:solidFill>
            </a:endParaRPr>
          </a:p>
          <a:p>
            <a:pPr marL="0" lvl="0" indent="0" algn="l" rtl="0">
              <a:spcBef>
                <a:spcPts val="0"/>
              </a:spcBef>
              <a:spcAft>
                <a:spcPts val="0"/>
              </a:spcAft>
              <a:buNone/>
            </a:pPr>
            <a:endParaRPr sz="2000"/>
          </a:p>
          <a:p>
            <a:pPr marL="0" lvl="0" indent="0" algn="l" rtl="0">
              <a:spcBef>
                <a:spcPts val="0"/>
              </a:spcBef>
              <a:spcAft>
                <a:spcPts val="0"/>
              </a:spcAft>
              <a:buNone/>
            </a:pPr>
            <a:r>
              <a:rPr lang="en-US" sz="2000"/>
              <a:t>Community Service</a:t>
            </a:r>
            <a:endParaRPr/>
          </a:p>
          <a:p>
            <a:pPr marL="349415" lvl="0" indent="-349415" algn="l" rtl="0">
              <a:spcBef>
                <a:spcPts val="0"/>
              </a:spcBef>
              <a:spcAft>
                <a:spcPts val="0"/>
              </a:spcAft>
              <a:buClr>
                <a:schemeClr val="dk1"/>
              </a:buClr>
              <a:buSzPts val="2000"/>
              <a:buFont typeface="Arial"/>
              <a:buChar char="•"/>
            </a:pPr>
            <a:r>
              <a:rPr lang="en-US" sz="2000"/>
              <a:t>Our dental programs have a VERY strong emphasis on community service and public health.</a:t>
            </a:r>
            <a:endParaRPr sz="2000"/>
          </a:p>
          <a:p>
            <a:pPr marL="349415" lvl="0" indent="-349415" algn="l" rtl="0">
              <a:spcBef>
                <a:spcPts val="0"/>
              </a:spcBef>
              <a:spcAft>
                <a:spcPts val="0"/>
              </a:spcAft>
              <a:buClr>
                <a:schemeClr val="dk1"/>
              </a:buClr>
              <a:buSzPts val="2000"/>
              <a:buFont typeface="Arial"/>
              <a:buChar char="•"/>
            </a:pPr>
            <a:r>
              <a:rPr lang="en-US" sz="2000"/>
              <a:t>We like to see consistency and dedication to orgs and community service.</a:t>
            </a:r>
            <a:endParaRPr/>
          </a:p>
          <a:p>
            <a:pPr marL="349415" lvl="0" indent="-349415" algn="l" rtl="0">
              <a:spcBef>
                <a:spcPts val="0"/>
              </a:spcBef>
              <a:spcAft>
                <a:spcPts val="0"/>
              </a:spcAft>
              <a:buClr>
                <a:schemeClr val="dk1"/>
              </a:buClr>
              <a:buSzPts val="2000"/>
              <a:buFont typeface="Arial"/>
              <a:buChar char="•"/>
            </a:pPr>
            <a:r>
              <a:rPr lang="en-US" sz="2000"/>
              <a:t>Exposure to underserved populations preferred.</a:t>
            </a:r>
            <a:endParaRPr/>
          </a:p>
          <a:p>
            <a:pPr marL="0" lvl="0" indent="0" algn="l" rtl="0">
              <a:spcBef>
                <a:spcPts val="0"/>
              </a:spcBef>
              <a:spcAft>
                <a:spcPts val="0"/>
              </a:spcAft>
              <a:buNone/>
            </a:pPr>
            <a:endParaRPr sz="2300">
              <a:solidFill>
                <a:schemeClr val="dk2"/>
              </a:solidFill>
            </a:endParaRPr>
          </a:p>
          <a:p>
            <a:pPr marL="0" lvl="0" indent="0" algn="l" rtl="0">
              <a:spcBef>
                <a:spcPts val="0"/>
              </a:spcBef>
              <a:spcAft>
                <a:spcPts val="0"/>
              </a:spcAft>
              <a:buNone/>
            </a:pPr>
            <a:r>
              <a:rPr lang="en-US" sz="2300">
                <a:solidFill>
                  <a:schemeClr val="dk2"/>
                </a:solidFill>
              </a:rPr>
              <a:t>Leadership</a:t>
            </a:r>
            <a:endParaRPr/>
          </a:p>
          <a:p>
            <a:pPr marL="342900" lvl="0" indent="-342900" algn="l" rtl="0">
              <a:spcBef>
                <a:spcPts val="0"/>
              </a:spcBef>
              <a:spcAft>
                <a:spcPts val="0"/>
              </a:spcAft>
              <a:buClr>
                <a:schemeClr val="dk2"/>
              </a:buClr>
              <a:buSzPts val="2300"/>
              <a:buFont typeface="Arial"/>
              <a:buChar char="•"/>
            </a:pPr>
            <a:r>
              <a:rPr lang="en-US" sz="2300">
                <a:solidFill>
                  <a:schemeClr val="dk2"/>
                </a:solidFill>
              </a:rPr>
              <a:t>Leadership experiences and commitment to orgs is preferred.</a:t>
            </a:r>
            <a:endParaRPr sz="2300">
              <a:solidFill>
                <a:schemeClr val="dk2"/>
              </a:solidFill>
            </a:endParaRPr>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80bbf57b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80bbf57b59_0_0: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Do your research</a:t>
            </a:r>
            <a:endParaRPr/>
          </a:p>
          <a:p>
            <a:pPr marL="0" lvl="0" indent="0" algn="l" rtl="0">
              <a:spcBef>
                <a:spcPts val="0"/>
              </a:spcBef>
              <a:spcAft>
                <a:spcPts val="0"/>
              </a:spcAft>
              <a:buNone/>
            </a:pPr>
            <a:r>
              <a:rPr lang="en-US"/>
              <a:t>Mission/Fit</a:t>
            </a:r>
            <a:endParaRPr/>
          </a:p>
          <a:p>
            <a:pPr marL="165100" lvl="0" indent="-165100" algn="l" rtl="0">
              <a:spcBef>
                <a:spcPts val="0"/>
              </a:spcBef>
              <a:spcAft>
                <a:spcPts val="0"/>
              </a:spcAft>
              <a:buClr>
                <a:schemeClr val="dk1"/>
              </a:buClr>
              <a:buSzPts val="1200"/>
              <a:buFont typeface="Arial"/>
              <a:buChar char="•"/>
            </a:pPr>
            <a:r>
              <a:rPr lang="en-US"/>
              <a:t>Is the mission a match for your goals?</a:t>
            </a:r>
            <a:endParaRPr/>
          </a:p>
          <a:p>
            <a:pPr marL="165100" lvl="0" indent="-165100" algn="l" rtl="0">
              <a:spcBef>
                <a:spcPts val="0"/>
              </a:spcBef>
              <a:spcAft>
                <a:spcPts val="0"/>
              </a:spcAft>
              <a:buClr>
                <a:schemeClr val="dk1"/>
              </a:buClr>
              <a:buSzPts val="1200"/>
              <a:buFont typeface="Arial"/>
              <a:buChar char="•"/>
            </a:pPr>
            <a:r>
              <a:rPr lang="en-US"/>
              <a:t>Visit campus or find out what the environment is like.  </a:t>
            </a:r>
            <a:endParaRPr/>
          </a:p>
          <a:p>
            <a:pPr marL="0" lvl="0" indent="0" algn="l" rtl="0">
              <a:spcBef>
                <a:spcPts val="0"/>
              </a:spcBef>
              <a:spcAft>
                <a:spcPts val="0"/>
              </a:spcAft>
              <a:buNone/>
            </a:pPr>
            <a:endParaRPr/>
          </a:p>
          <a:p>
            <a:pPr marL="0" lvl="0" indent="0" algn="l" rtl="0">
              <a:spcBef>
                <a:spcPts val="0"/>
              </a:spcBef>
              <a:spcAft>
                <a:spcPts val="0"/>
              </a:spcAft>
              <a:buNone/>
            </a:pPr>
            <a:r>
              <a:rPr lang="en-US"/>
              <a:t>Class Averages</a:t>
            </a:r>
            <a:endParaRPr/>
          </a:p>
          <a:p>
            <a:pPr marL="165100" lvl="0" indent="-165100" algn="l" rtl="0">
              <a:spcBef>
                <a:spcPts val="0"/>
              </a:spcBef>
              <a:spcAft>
                <a:spcPts val="0"/>
              </a:spcAft>
              <a:buClr>
                <a:schemeClr val="dk1"/>
              </a:buClr>
              <a:buSzPts val="1200"/>
              <a:buFont typeface="Arial"/>
              <a:buChar char="•"/>
            </a:pPr>
            <a:r>
              <a:rPr lang="en-US"/>
              <a:t>Find out class average stats (i.e. GPA, MCAT scores, average hours of experience)</a:t>
            </a:r>
            <a:endParaRPr/>
          </a:p>
          <a:p>
            <a:pPr marL="165100" lvl="0" indent="-165100" algn="l" rtl="0">
              <a:spcBef>
                <a:spcPts val="0"/>
              </a:spcBef>
              <a:spcAft>
                <a:spcPts val="0"/>
              </a:spcAft>
              <a:buClr>
                <a:schemeClr val="dk1"/>
              </a:buClr>
              <a:buSzPts val="1200"/>
              <a:buFont typeface="Arial"/>
              <a:buChar char="•"/>
            </a:pPr>
            <a:r>
              <a:rPr lang="en-US"/>
              <a:t>Don’t just ask about minimums.</a:t>
            </a:r>
            <a:endParaRPr/>
          </a:p>
          <a:p>
            <a:pPr marL="0" lvl="0" indent="0" algn="l" rtl="0">
              <a:spcBef>
                <a:spcPts val="0"/>
              </a:spcBef>
              <a:spcAft>
                <a:spcPts val="0"/>
              </a:spcAft>
              <a:buNone/>
            </a:pPr>
            <a:endParaRPr/>
          </a:p>
          <a:p>
            <a:pPr marL="0" lvl="0" indent="0" algn="l" rtl="0">
              <a:spcBef>
                <a:spcPts val="0"/>
              </a:spcBef>
              <a:spcAft>
                <a:spcPts val="0"/>
              </a:spcAft>
              <a:buNone/>
            </a:pPr>
            <a:r>
              <a:rPr lang="en-US"/>
              <a:t>Timeline</a:t>
            </a:r>
            <a:endParaRPr/>
          </a:p>
          <a:p>
            <a:pPr marL="165100" lvl="0" indent="-165100" algn="l" rtl="0">
              <a:spcBef>
                <a:spcPts val="0"/>
              </a:spcBef>
              <a:spcAft>
                <a:spcPts val="0"/>
              </a:spcAft>
              <a:buClr>
                <a:schemeClr val="dk1"/>
              </a:buClr>
              <a:buSzPts val="1200"/>
              <a:buFont typeface="Arial"/>
              <a:buChar char="•"/>
            </a:pPr>
            <a:r>
              <a:rPr lang="en-US"/>
              <a:t>Research deadlines for each school.</a:t>
            </a:r>
            <a:endParaRPr/>
          </a:p>
          <a:p>
            <a:pPr marL="165100" lvl="0" indent="-165100" algn="l" rtl="0">
              <a:spcBef>
                <a:spcPts val="0"/>
              </a:spcBef>
              <a:spcAft>
                <a:spcPts val="0"/>
              </a:spcAft>
              <a:buClr>
                <a:schemeClr val="dk1"/>
              </a:buClr>
              <a:buSzPts val="1200"/>
              <a:buFont typeface="Arial"/>
              <a:buChar char="•"/>
            </a:pPr>
            <a:r>
              <a:rPr lang="en-US"/>
              <a:t>Find out if the school is on rolling admissions, and when the best time to apply would be.</a:t>
            </a:r>
            <a:endParaRPr/>
          </a:p>
          <a:p>
            <a:pPr marL="0" lvl="0" indent="0" algn="l" rtl="0">
              <a:spcBef>
                <a:spcPts val="0"/>
              </a:spcBef>
              <a:spcAft>
                <a:spcPts val="0"/>
              </a:spcAft>
              <a:buNone/>
            </a:pPr>
            <a:endParaRPr/>
          </a:p>
          <a:p>
            <a:pPr marL="0" lvl="0" indent="0" algn="l" rtl="0">
              <a:spcBef>
                <a:spcPts val="0"/>
              </a:spcBef>
              <a:spcAft>
                <a:spcPts val="0"/>
              </a:spcAft>
              <a:buNone/>
            </a:pPr>
            <a:r>
              <a:rPr lang="en-US"/>
              <a:t>Build your application</a:t>
            </a:r>
            <a:endParaRPr/>
          </a:p>
          <a:p>
            <a:pPr marL="0" lvl="0" indent="0" algn="l" rtl="0">
              <a:spcBef>
                <a:spcPts val="400"/>
              </a:spcBef>
              <a:spcAft>
                <a:spcPts val="0"/>
              </a:spcAft>
              <a:buNone/>
            </a:pPr>
            <a:r>
              <a:rPr lang="en-US" sz="800">
                <a:solidFill>
                  <a:schemeClr val="dk1"/>
                </a:solidFill>
                <a:latin typeface="Calibri"/>
                <a:ea typeface="Calibri"/>
                <a:cs typeface="Calibri"/>
                <a:sym typeface="Calibri"/>
              </a:rPr>
              <a:t>Show Humility and Motivation</a:t>
            </a:r>
            <a:endParaRPr/>
          </a:p>
          <a:p>
            <a:pPr marL="0" lvl="0" indent="0" algn="l" rtl="0">
              <a:spcBef>
                <a:spcPts val="800"/>
              </a:spcBef>
              <a:spcAft>
                <a:spcPts val="0"/>
              </a:spcAft>
              <a:buNone/>
            </a:pPr>
            <a:endParaRPr sz="800">
              <a:solidFill>
                <a:schemeClr val="dk1"/>
              </a:solidFill>
              <a:latin typeface="Calibri"/>
              <a:ea typeface="Calibri"/>
              <a:cs typeface="Calibri"/>
              <a:sym typeface="Calibri"/>
            </a:endParaRPr>
          </a:p>
          <a:p>
            <a:pPr marL="0" lvl="0" indent="0" algn="l" rtl="0">
              <a:spcBef>
                <a:spcPts val="800"/>
              </a:spcBef>
              <a:spcAft>
                <a:spcPts val="0"/>
              </a:spcAft>
              <a:buNone/>
            </a:pPr>
            <a:r>
              <a:rPr lang="en-US" sz="800">
                <a:solidFill>
                  <a:schemeClr val="dk1"/>
                </a:solidFill>
                <a:latin typeface="Calibri"/>
                <a:ea typeface="Calibri"/>
                <a:cs typeface="Calibri"/>
                <a:sym typeface="Calibri"/>
              </a:rPr>
              <a:t>Be Detailed and Thorough</a:t>
            </a:r>
            <a:endParaRPr/>
          </a:p>
          <a:p>
            <a:pPr marL="0" lvl="0" indent="0" algn="l" rtl="0">
              <a:spcBef>
                <a:spcPts val="800"/>
              </a:spcBef>
              <a:spcAft>
                <a:spcPts val="0"/>
              </a:spcAft>
              <a:buNone/>
            </a:pPr>
            <a:endParaRPr sz="800">
              <a:solidFill>
                <a:schemeClr val="dk1"/>
              </a:solidFill>
              <a:latin typeface="Calibri"/>
              <a:ea typeface="Calibri"/>
              <a:cs typeface="Calibri"/>
              <a:sym typeface="Calibri"/>
            </a:endParaRPr>
          </a:p>
          <a:p>
            <a:pPr marL="0" lvl="0" indent="0" algn="l" rtl="0">
              <a:spcBef>
                <a:spcPts val="800"/>
              </a:spcBef>
              <a:spcAft>
                <a:spcPts val="0"/>
              </a:spcAft>
              <a:buNone/>
            </a:pPr>
            <a:r>
              <a:rPr lang="en-US" sz="800">
                <a:solidFill>
                  <a:schemeClr val="dk1"/>
                </a:solidFill>
                <a:latin typeface="Calibri"/>
                <a:ea typeface="Calibri"/>
                <a:cs typeface="Calibri"/>
                <a:sym typeface="Calibri"/>
              </a:rPr>
              <a:t>Proofread</a:t>
            </a:r>
            <a:endParaRPr/>
          </a:p>
          <a:p>
            <a:pPr marL="0" lvl="0" indent="0" algn="l" rtl="0">
              <a:spcBef>
                <a:spcPts val="800"/>
              </a:spcBef>
              <a:spcAft>
                <a:spcPts val="0"/>
              </a:spcAft>
              <a:buNone/>
            </a:pPr>
            <a:endParaRPr sz="800">
              <a:solidFill>
                <a:schemeClr val="dk1"/>
              </a:solidFill>
              <a:latin typeface="Calibri"/>
              <a:ea typeface="Calibri"/>
              <a:cs typeface="Calibri"/>
              <a:sym typeface="Calibri"/>
            </a:endParaRPr>
          </a:p>
          <a:p>
            <a:pPr marL="0" lvl="0" indent="0" algn="l" rtl="0">
              <a:spcBef>
                <a:spcPts val="800"/>
              </a:spcBef>
              <a:spcAft>
                <a:spcPts val="0"/>
              </a:spcAft>
              <a:buNone/>
            </a:pPr>
            <a:r>
              <a:rPr lang="en-US" sz="800">
                <a:solidFill>
                  <a:schemeClr val="dk1"/>
                </a:solidFill>
                <a:latin typeface="Calibri"/>
                <a:ea typeface="Calibri"/>
                <a:cs typeface="Calibri"/>
                <a:sym typeface="Calibri"/>
              </a:rPr>
              <a:t>Build Relationships</a:t>
            </a:r>
            <a:endParaRPr/>
          </a:p>
          <a:p>
            <a:pPr marL="0" lvl="0" indent="0" algn="l" rtl="0">
              <a:spcBef>
                <a:spcPts val="800"/>
              </a:spcBef>
              <a:spcAft>
                <a:spcPts val="0"/>
              </a:spcAft>
              <a:buNone/>
            </a:pPr>
            <a:endParaRPr sz="800">
              <a:solidFill>
                <a:schemeClr val="dk1"/>
              </a:solidFill>
              <a:latin typeface="Calibri"/>
              <a:ea typeface="Calibri"/>
              <a:cs typeface="Calibri"/>
              <a:sym typeface="Calibri"/>
            </a:endParaRPr>
          </a:p>
          <a:p>
            <a:pPr marL="0" lvl="0" indent="0" algn="l" rtl="0">
              <a:spcBef>
                <a:spcPts val="800"/>
              </a:spcBef>
              <a:spcAft>
                <a:spcPts val="0"/>
              </a:spcAft>
              <a:buNone/>
            </a:pPr>
            <a:r>
              <a:rPr lang="en-US" sz="800">
                <a:solidFill>
                  <a:schemeClr val="dk1"/>
                </a:solidFill>
                <a:latin typeface="Calibri"/>
                <a:ea typeface="Calibri"/>
                <a:cs typeface="Calibri"/>
                <a:sym typeface="Calibri"/>
              </a:rPr>
              <a:t>Avoid red flags</a:t>
            </a:r>
            <a:endParaRPr/>
          </a:p>
          <a:p>
            <a:pPr marL="0" lvl="0" indent="0" algn="l" rtl="0">
              <a:spcBef>
                <a:spcPts val="400"/>
              </a:spcBef>
              <a:spcAft>
                <a:spcPts val="0"/>
              </a:spcAft>
              <a:buNone/>
            </a:pPr>
            <a:r>
              <a:rPr lang="en-US" sz="800"/>
              <a:t>Irresponsibility</a:t>
            </a:r>
            <a:endParaRPr/>
          </a:p>
          <a:p>
            <a:pPr marL="165100" lvl="0" indent="-165100" algn="l" rtl="0">
              <a:spcBef>
                <a:spcPts val="0"/>
              </a:spcBef>
              <a:spcAft>
                <a:spcPts val="0"/>
              </a:spcAft>
              <a:buClr>
                <a:schemeClr val="dk1"/>
              </a:buClr>
              <a:buSzPts val="800"/>
              <a:buFont typeface="Arial"/>
              <a:buChar char="•"/>
            </a:pPr>
            <a:r>
              <a:rPr lang="en-US" sz="800"/>
              <a:t>Blames others for mistakes.</a:t>
            </a:r>
            <a:endParaRPr/>
          </a:p>
          <a:p>
            <a:pPr marL="165100" lvl="0" indent="-165100" algn="l" rtl="0">
              <a:spcBef>
                <a:spcPts val="0"/>
              </a:spcBef>
              <a:spcAft>
                <a:spcPts val="0"/>
              </a:spcAft>
              <a:buClr>
                <a:schemeClr val="dk1"/>
              </a:buClr>
              <a:buSzPts val="800"/>
              <a:buFont typeface="Arial"/>
              <a:buChar char="•"/>
            </a:pPr>
            <a:r>
              <a:rPr lang="en-US" sz="800"/>
              <a:t>Makes excuses for poor performance or discipline.</a:t>
            </a:r>
            <a:endParaRPr/>
          </a:p>
          <a:p>
            <a:pPr marL="165100" lvl="0" indent="-165100" algn="l" rtl="0">
              <a:spcBef>
                <a:spcPts val="0"/>
              </a:spcBef>
              <a:spcAft>
                <a:spcPts val="0"/>
              </a:spcAft>
              <a:buClr>
                <a:schemeClr val="dk1"/>
              </a:buClr>
              <a:buSzPts val="800"/>
              <a:buFont typeface="Arial"/>
              <a:buChar char="•"/>
            </a:pPr>
            <a:r>
              <a:rPr lang="en-US" sz="800"/>
              <a:t>Lacks professionalism.</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US" sz="800"/>
              <a:t>Inexperience</a:t>
            </a:r>
            <a:endParaRPr/>
          </a:p>
          <a:p>
            <a:pPr marL="571500" lvl="0" indent="-571500" algn="l" rtl="0">
              <a:spcBef>
                <a:spcPts val="0"/>
              </a:spcBef>
              <a:spcAft>
                <a:spcPts val="0"/>
              </a:spcAft>
              <a:buClr>
                <a:schemeClr val="dk1"/>
              </a:buClr>
              <a:buSzPts val="2000"/>
              <a:buFont typeface="Arial"/>
              <a:buChar char="•"/>
            </a:pPr>
            <a:r>
              <a:rPr lang="en-US" sz="2000"/>
              <a:t>Lack of clinical and community service.</a:t>
            </a:r>
            <a:endParaRPr/>
          </a:p>
          <a:p>
            <a:pPr marL="571500" lvl="0" indent="-571500" algn="l" rtl="0">
              <a:spcBef>
                <a:spcPts val="0"/>
              </a:spcBef>
              <a:spcAft>
                <a:spcPts val="0"/>
              </a:spcAft>
              <a:buClr>
                <a:schemeClr val="dk1"/>
              </a:buClr>
              <a:buSzPts val="2000"/>
              <a:buFont typeface="Arial"/>
              <a:buChar char="•"/>
            </a:pPr>
            <a:r>
              <a:rPr lang="en-US" sz="2000"/>
              <a:t>Lack of variety in clinical experiences.</a:t>
            </a:r>
            <a:endParaRPr/>
          </a:p>
          <a:p>
            <a:pPr marL="571500" lvl="0" indent="-571500" algn="l" rtl="0">
              <a:spcBef>
                <a:spcPts val="0"/>
              </a:spcBef>
              <a:spcAft>
                <a:spcPts val="0"/>
              </a:spcAft>
              <a:buClr>
                <a:schemeClr val="dk1"/>
              </a:buClr>
              <a:buSzPts val="800"/>
              <a:buFont typeface="Arial"/>
              <a:buChar char="•"/>
            </a:pPr>
            <a:r>
              <a:rPr lang="en-US" sz="800"/>
              <a:t>No leadership/experiences can demonstrate a lack of commitment.</a:t>
            </a:r>
            <a:endParaRPr/>
          </a:p>
          <a:p>
            <a:pPr marL="0" lvl="0" indent="0" algn="l" rtl="0">
              <a:spcBef>
                <a:spcPts val="0"/>
              </a:spcBef>
              <a:spcAft>
                <a:spcPts val="0"/>
              </a:spcAft>
              <a:buNone/>
            </a:pPr>
            <a:endParaRPr sz="800"/>
          </a:p>
          <a:p>
            <a:pPr marL="0" lvl="0" indent="0" algn="l" rtl="0">
              <a:spcBef>
                <a:spcPts val="0"/>
              </a:spcBef>
              <a:spcAft>
                <a:spcPts val="0"/>
              </a:spcAft>
              <a:buNone/>
            </a:pPr>
            <a:r>
              <a:rPr lang="en-US" sz="800"/>
              <a:t>No Passion/Conviction</a:t>
            </a:r>
            <a:endParaRPr/>
          </a:p>
          <a:p>
            <a:pPr marL="165100" lvl="0" indent="-165100" algn="l" rtl="0">
              <a:spcBef>
                <a:spcPts val="0"/>
              </a:spcBef>
              <a:spcAft>
                <a:spcPts val="0"/>
              </a:spcAft>
              <a:buClr>
                <a:schemeClr val="dk1"/>
              </a:buClr>
              <a:buSzPts val="800"/>
              <a:buFont typeface="Arial"/>
              <a:buChar char="•"/>
            </a:pPr>
            <a:r>
              <a:rPr lang="en-US" sz="800"/>
              <a:t>Make sure that personal statement and secondary essay answers show a passion for medicine.</a:t>
            </a:r>
            <a:endParaRPr/>
          </a:p>
          <a:p>
            <a:pPr marL="0" lvl="0" indent="0" algn="l" rtl="0">
              <a:spcBef>
                <a:spcPts val="0"/>
              </a:spcBef>
              <a:spcAft>
                <a:spcPts val="0"/>
              </a:spcAft>
              <a:buNone/>
            </a:pPr>
            <a:endParaRPr sz="800"/>
          </a:p>
          <a:p>
            <a:pPr marL="0" lvl="0" indent="0" algn="l" rtl="0">
              <a:spcBef>
                <a:spcPts val="0"/>
              </a:spcBef>
              <a:spcAft>
                <a:spcPts val="0"/>
              </a:spcAft>
              <a:buNone/>
            </a:pPr>
            <a:r>
              <a:rPr lang="en-US" sz="800"/>
              <a:t>Omitting Discipline</a:t>
            </a:r>
            <a:endParaRPr/>
          </a:p>
          <a:p>
            <a:pPr marL="165100" lvl="0" indent="-165100" algn="l" rtl="0">
              <a:spcBef>
                <a:spcPts val="0"/>
              </a:spcBef>
              <a:spcAft>
                <a:spcPts val="0"/>
              </a:spcAft>
              <a:buClr>
                <a:schemeClr val="dk1"/>
              </a:buClr>
              <a:buSzPts val="800"/>
              <a:buFont typeface="Arial"/>
              <a:buChar char="•"/>
            </a:pPr>
            <a:r>
              <a:rPr lang="en-US" sz="800"/>
              <a:t>Make sure that all discipline issues are addressed, even if they are expunged.</a:t>
            </a:r>
            <a:endParaRPr/>
          </a:p>
          <a:p>
            <a:pPr marL="0" lvl="0" indent="0" algn="l" rtl="0">
              <a:spcBef>
                <a:spcPts val="0"/>
              </a:spcBef>
              <a:spcAft>
                <a:spcPts val="0"/>
              </a:spcAft>
              <a:buNone/>
            </a:pPr>
            <a:endParaRPr sz="800"/>
          </a:p>
          <a:p>
            <a:pPr marL="0" lvl="0" indent="0" algn="l" rtl="0">
              <a:spcBef>
                <a:spcPts val="0"/>
              </a:spcBef>
              <a:spcAft>
                <a:spcPts val="0"/>
              </a:spcAft>
              <a:buNone/>
            </a:pPr>
            <a:r>
              <a:rPr lang="en-US" sz="800"/>
              <a:t>Lacks People Skills</a:t>
            </a:r>
            <a:endParaRPr/>
          </a:p>
          <a:p>
            <a:pPr marL="165100" lvl="0" indent="-165100" algn="l" rtl="0">
              <a:spcBef>
                <a:spcPts val="0"/>
              </a:spcBef>
              <a:spcAft>
                <a:spcPts val="0"/>
              </a:spcAft>
              <a:buClr>
                <a:schemeClr val="dk1"/>
              </a:buClr>
              <a:buSzPts val="800"/>
              <a:buFont typeface="Arial"/>
              <a:buChar char="•"/>
            </a:pPr>
            <a:r>
              <a:rPr lang="en-US" sz="800"/>
              <a:t>No patient interaction can hurt your competitiveness.</a:t>
            </a:r>
            <a:endParaRPr/>
          </a:p>
          <a:p>
            <a:pPr marL="165100" lvl="0" indent="-165100" algn="l" rtl="0">
              <a:spcBef>
                <a:spcPts val="0"/>
              </a:spcBef>
              <a:spcAft>
                <a:spcPts val="0"/>
              </a:spcAft>
              <a:buClr>
                <a:schemeClr val="dk1"/>
              </a:buClr>
              <a:buSzPts val="800"/>
              <a:buFont typeface="Arial"/>
              <a:buChar char="•"/>
            </a:pPr>
            <a:r>
              <a:rPr lang="en-US" sz="800"/>
              <a:t>Show strong communication skills and people orientation in your application.</a:t>
            </a:r>
            <a:endParaRPr/>
          </a:p>
          <a:p>
            <a:pPr marL="165100" lvl="0" indent="-114300" algn="l" rtl="0">
              <a:spcBef>
                <a:spcPts val="0"/>
              </a:spcBef>
              <a:spcAft>
                <a:spcPts val="0"/>
              </a:spcAft>
              <a:buClr>
                <a:schemeClr val="dk1"/>
              </a:buClr>
              <a:buSzPts val="800"/>
              <a:buFont typeface="Arial"/>
              <a:buNone/>
            </a:pPr>
            <a:endParaRPr sz="800"/>
          </a:p>
          <a:p>
            <a:pPr marL="165100" lvl="0" indent="-165100" algn="l" rtl="0">
              <a:spcBef>
                <a:spcPts val="0"/>
              </a:spcBef>
              <a:spcAft>
                <a:spcPts val="0"/>
              </a:spcAft>
              <a:buClr>
                <a:schemeClr val="dk1"/>
              </a:buClr>
              <a:buSzPts val="800"/>
              <a:buFont typeface="Arial"/>
              <a:buChar char="•"/>
            </a:pPr>
            <a:r>
              <a:rPr lang="en-US" sz="800"/>
              <a:t>Personalize essays</a:t>
            </a:r>
            <a:endParaRPr sz="800"/>
          </a:p>
          <a:p>
            <a:pPr marL="0" lvl="0" indent="0" algn="l" rtl="0">
              <a:spcBef>
                <a:spcPts val="400"/>
              </a:spcBef>
              <a:spcAft>
                <a:spcPts val="0"/>
              </a:spcAft>
              <a:buNone/>
            </a:pPr>
            <a:endParaRPr sz="800">
              <a:solidFill>
                <a:schemeClr val="dk1"/>
              </a:solidFill>
              <a:latin typeface="Calibri"/>
              <a:ea typeface="Calibri"/>
              <a:cs typeface="Calibri"/>
              <a:sym typeface="Calibri"/>
            </a:endParaRPr>
          </a:p>
          <a:p>
            <a:pPr marL="0" lvl="0" indent="0" algn="l" rtl="0">
              <a:spcBef>
                <a:spcPts val="400"/>
              </a:spcBef>
              <a:spcAft>
                <a:spcPts val="0"/>
              </a:spcAft>
              <a:buNone/>
            </a:pPr>
            <a:endParaRPr/>
          </a:p>
        </p:txBody>
      </p:sp>
      <p:sp>
        <p:nvSpPr>
          <p:cNvPr id="225" name="Google Shape;225;g280bbf57b59_0_0: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80bbf57b59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80bbf57b59_1_86: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Application Advisement</a:t>
            </a:r>
            <a:endParaRPr/>
          </a:p>
          <a:p>
            <a:pPr marL="165100" lvl="0" indent="-165100" algn="l" rtl="0">
              <a:spcBef>
                <a:spcPts val="0"/>
              </a:spcBef>
              <a:spcAft>
                <a:spcPts val="0"/>
              </a:spcAft>
              <a:buClr>
                <a:schemeClr val="dk1"/>
              </a:buClr>
              <a:buSzPts val="1200"/>
              <a:buFont typeface="Arial"/>
              <a:buChar char="•"/>
            </a:pPr>
            <a:r>
              <a:rPr lang="en-US"/>
              <a:t>Individual in person, phone or email advisement.</a:t>
            </a:r>
            <a:endParaRPr/>
          </a:p>
          <a:p>
            <a:pPr marL="0" lvl="0" indent="0" algn="l" rtl="0">
              <a:spcBef>
                <a:spcPts val="0"/>
              </a:spcBef>
              <a:spcAft>
                <a:spcPts val="0"/>
              </a:spcAft>
              <a:buNone/>
            </a:pPr>
            <a:endParaRPr/>
          </a:p>
          <a:p>
            <a:pPr marL="0" lvl="0" indent="0" algn="l" rtl="0">
              <a:spcBef>
                <a:spcPts val="0"/>
              </a:spcBef>
              <a:spcAft>
                <a:spcPts val="0"/>
              </a:spcAft>
              <a:buNone/>
            </a:pPr>
            <a:r>
              <a:rPr lang="en-US"/>
              <a:t>Transcript Review</a:t>
            </a:r>
            <a:endParaRPr/>
          </a:p>
          <a:p>
            <a:pPr marL="165100" lvl="0" indent="-165100" algn="l" rtl="0">
              <a:spcBef>
                <a:spcPts val="0"/>
              </a:spcBef>
              <a:spcAft>
                <a:spcPts val="0"/>
              </a:spcAft>
              <a:buClr>
                <a:schemeClr val="dk1"/>
              </a:buClr>
              <a:buSzPts val="1200"/>
              <a:buFont typeface="Arial"/>
              <a:buChar char="•"/>
            </a:pPr>
            <a:r>
              <a:rPr lang="en-US"/>
              <a:t>We can review transcripts and offer guidance on how competitive academics are.</a:t>
            </a:r>
            <a:endParaRPr/>
          </a:p>
          <a:p>
            <a:pPr marL="0" lvl="0" indent="0" algn="l" rtl="0">
              <a:spcBef>
                <a:spcPts val="0"/>
              </a:spcBef>
              <a:spcAft>
                <a:spcPts val="0"/>
              </a:spcAft>
              <a:buNone/>
            </a:pPr>
            <a:endParaRPr/>
          </a:p>
          <a:p>
            <a:pPr marL="0" lvl="0" indent="0" algn="l" rtl="0">
              <a:spcBef>
                <a:spcPts val="0"/>
              </a:spcBef>
              <a:spcAft>
                <a:spcPts val="0"/>
              </a:spcAft>
              <a:buNone/>
            </a:pPr>
            <a:r>
              <a:rPr lang="en-US"/>
              <a:t>Personal Statement Feedback</a:t>
            </a:r>
            <a:endParaRPr/>
          </a:p>
          <a:p>
            <a:pPr marL="165100" lvl="0" indent="-165100" algn="l" rtl="0">
              <a:spcBef>
                <a:spcPts val="0"/>
              </a:spcBef>
              <a:spcAft>
                <a:spcPts val="0"/>
              </a:spcAft>
              <a:buClr>
                <a:schemeClr val="dk1"/>
              </a:buClr>
              <a:buSzPts val="1200"/>
              <a:buFont typeface="Arial"/>
              <a:buChar char="•"/>
            </a:pPr>
            <a:r>
              <a:rPr lang="en-US"/>
              <a:t>We can give advice about effective ways to write a personal statement. We cannot review or critique personal statements, though.</a:t>
            </a:r>
            <a:endParaRPr/>
          </a:p>
          <a:p>
            <a:pPr marL="0" lvl="0" indent="0" algn="l" rtl="0">
              <a:spcBef>
                <a:spcPts val="0"/>
              </a:spcBef>
              <a:spcAft>
                <a:spcPts val="0"/>
              </a:spcAft>
              <a:buNone/>
            </a:pPr>
            <a:endParaRPr/>
          </a:p>
          <a:p>
            <a:pPr marL="0" lvl="0" indent="0" algn="l" rtl="0">
              <a:spcBef>
                <a:spcPts val="0"/>
              </a:spcBef>
              <a:spcAft>
                <a:spcPts val="0"/>
              </a:spcAft>
              <a:buNone/>
            </a:pPr>
            <a:r>
              <a:rPr lang="en-US"/>
              <a:t>Interview Tips</a:t>
            </a:r>
            <a:endParaRPr/>
          </a:p>
          <a:p>
            <a:pPr marL="165100" lvl="0" indent="-165100" algn="l" rtl="0">
              <a:spcBef>
                <a:spcPts val="0"/>
              </a:spcBef>
              <a:spcAft>
                <a:spcPts val="0"/>
              </a:spcAft>
              <a:buClr>
                <a:schemeClr val="dk1"/>
              </a:buClr>
              <a:buSzPts val="1200"/>
              <a:buFont typeface="Arial"/>
              <a:buChar char="•"/>
            </a:pPr>
            <a:r>
              <a:rPr lang="en-US"/>
              <a:t>We can offer interview tips or mock interviews in person or via Zoom.</a:t>
            </a:r>
            <a:endParaRPr/>
          </a:p>
        </p:txBody>
      </p:sp>
      <p:sp>
        <p:nvSpPr>
          <p:cNvPr id="235" name="Google Shape;235;g280bbf57b59_1_86: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80bbf57b59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80bbf57b59_1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280bbf57b59_1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Showing that ATSU is a nationwide school with campuses in AZ, MO, and CA. with distance sites on over &lt;100&gt; different locations around the country.</a:t>
            </a:r>
            <a:endParaRPr/>
          </a:p>
        </p:txBody>
      </p:sp>
      <p:sp>
        <p:nvSpPr>
          <p:cNvPr id="93" name="Google Shape;9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02f5a4e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2902f5a4ec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Showing that ATSU is a nationwide school with campuses in AZ, MO, and CA. with distance sites on over &lt;100&gt; different locations around the country.</a:t>
            </a:r>
            <a:endParaRPr/>
          </a:p>
        </p:txBody>
      </p:sp>
      <p:sp>
        <p:nvSpPr>
          <p:cNvPr id="103" name="Google Shape;103;g2902f5a4ec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Emphasis on “Whole Person Healthcare”, Osteopathic Heritage and service to the underserved</a:t>
            </a:r>
            <a:endParaRPr/>
          </a:p>
        </p:txBody>
      </p:sp>
      <p:sp>
        <p:nvSpPr>
          <p:cNvPr id="113" name="Google Shape;1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02f5a4ec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902f5a4ec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Emphasis on “Whole Person Healthcare”, Osteopathic Heritage and service to the underserved</a:t>
            </a:r>
            <a:endParaRPr/>
          </a:p>
        </p:txBody>
      </p:sp>
      <p:sp>
        <p:nvSpPr>
          <p:cNvPr id="122" name="Google Shape;122;g2902f5a4ec5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Service to the community and public health awareness</a:t>
            </a:r>
            <a:endParaRPr/>
          </a:p>
        </p:txBody>
      </p:sp>
      <p:sp>
        <p:nvSpPr>
          <p:cNvPr id="131" name="Google Shape;13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5c068d788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25c068d788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Service to the community and public health awareness</a:t>
            </a:r>
            <a:endParaRPr/>
          </a:p>
        </p:txBody>
      </p:sp>
      <p:sp>
        <p:nvSpPr>
          <p:cNvPr id="141" name="Google Shape;141;g25c068d788e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2"/>
                </a:solidFill>
              </a:rPr>
              <a:t>Early Clinical Exposure:</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Students gain clinical experience before D3 &amp; D4 years.</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MOSDOH students get experience starting D1 year through shadowing &amp; assisting experience.</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Clinical experience and patient interaction through community service activities starting D1 year.</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SIM lab experience starting D1 year.</a:t>
            </a:r>
            <a:endParaRPr/>
          </a:p>
          <a:p>
            <a:pPr marL="0" lvl="0" indent="0" algn="l" rtl="0">
              <a:spcBef>
                <a:spcPts val="0"/>
              </a:spcBef>
              <a:spcAft>
                <a:spcPts val="0"/>
              </a:spcAft>
              <a:buClr>
                <a:schemeClr val="dk1"/>
              </a:buClr>
              <a:buSzPts val="1200"/>
              <a:buFont typeface="Arial"/>
              <a:buNone/>
            </a:pPr>
            <a:endParaRPr>
              <a:solidFill>
                <a:schemeClr val="dk2"/>
              </a:solidFill>
            </a:endParaRPr>
          </a:p>
          <a:p>
            <a:pPr marL="0" lvl="0" indent="0" algn="l" rtl="0">
              <a:spcBef>
                <a:spcPts val="0"/>
              </a:spcBef>
              <a:spcAft>
                <a:spcPts val="0"/>
              </a:spcAft>
              <a:buClr>
                <a:schemeClr val="dk2"/>
              </a:buClr>
              <a:buSzPts val="1200"/>
              <a:buFont typeface="Arial"/>
              <a:buNone/>
            </a:pPr>
            <a:r>
              <a:rPr lang="en-US">
                <a:solidFill>
                  <a:schemeClr val="dk2"/>
                </a:solidFill>
              </a:rPr>
              <a:t>Integrated Curriculum:</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Basic science and clinical courses are integrated throughout the curriculum.  </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Both programs have a unique curriculum structure, but follow a systems-based model.</a:t>
            </a:r>
            <a:endParaRPr/>
          </a:p>
          <a:p>
            <a:pPr marL="171450" lvl="0" indent="-95250" algn="l" rtl="0">
              <a:spcBef>
                <a:spcPts val="0"/>
              </a:spcBef>
              <a:spcAft>
                <a:spcPts val="0"/>
              </a:spcAft>
              <a:buClr>
                <a:schemeClr val="dk1"/>
              </a:buClr>
              <a:buSzPts val="1200"/>
              <a:buFont typeface="Arial"/>
              <a:buNone/>
            </a:pPr>
            <a:endParaRPr>
              <a:solidFill>
                <a:schemeClr val="dk2"/>
              </a:solidFill>
            </a:endParaRPr>
          </a:p>
          <a:p>
            <a:pPr marL="0" lvl="0" indent="0" algn="l" rtl="0">
              <a:spcBef>
                <a:spcPts val="0"/>
              </a:spcBef>
              <a:spcAft>
                <a:spcPts val="0"/>
              </a:spcAft>
              <a:buClr>
                <a:schemeClr val="dk2"/>
              </a:buClr>
              <a:buSzPts val="1200"/>
              <a:buFont typeface="Arial"/>
              <a:buNone/>
            </a:pPr>
            <a:r>
              <a:rPr lang="en-US">
                <a:solidFill>
                  <a:schemeClr val="dk2"/>
                </a:solidFill>
              </a:rPr>
              <a:t>National Rotation Sites in Underserved Areas:</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Both schools partner with Community Health Centers and Indian Health Services locations to offer external rotations D4 year.</a:t>
            </a:r>
            <a:endParaRPr/>
          </a:p>
          <a:p>
            <a:pPr marL="171450" lvl="0" indent="-95250" algn="l" rtl="0">
              <a:spcBef>
                <a:spcPts val="0"/>
              </a:spcBef>
              <a:spcAft>
                <a:spcPts val="0"/>
              </a:spcAft>
              <a:buClr>
                <a:schemeClr val="dk1"/>
              </a:buClr>
              <a:buSzPts val="1200"/>
              <a:buFont typeface="Arial"/>
              <a:buNone/>
            </a:pPr>
            <a:endParaRPr>
              <a:solidFill>
                <a:schemeClr val="dk2"/>
              </a:solidFill>
            </a:endParaRPr>
          </a:p>
          <a:p>
            <a:pPr marL="0" lvl="0" indent="0" algn="l" rtl="0">
              <a:spcBef>
                <a:spcPts val="0"/>
              </a:spcBef>
              <a:spcAft>
                <a:spcPts val="0"/>
              </a:spcAft>
              <a:buClr>
                <a:schemeClr val="dk2"/>
              </a:buClr>
              <a:buSzPts val="1200"/>
              <a:buFont typeface="Arial"/>
              <a:buNone/>
            </a:pPr>
            <a:r>
              <a:rPr lang="en-US">
                <a:solidFill>
                  <a:schemeClr val="dk2"/>
                </a:solidFill>
              </a:rPr>
              <a:t>Public Health Certificate:</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An online public health certificate program is integrated into both programs’ curriculum.</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Students have the option of completing more coursework to earn their MPH after graduation.</a:t>
            </a:r>
            <a:endParaRPr/>
          </a:p>
          <a:p>
            <a:pPr marL="0" lvl="0" indent="0" algn="l" rtl="0">
              <a:spcBef>
                <a:spcPts val="0"/>
              </a:spcBef>
              <a:spcAft>
                <a:spcPts val="0"/>
              </a:spcAft>
              <a:buClr>
                <a:schemeClr val="dk1"/>
              </a:buClr>
              <a:buSzPts val="1200"/>
              <a:buFont typeface="Arial"/>
              <a:buNone/>
            </a:pPr>
            <a:endParaRPr>
              <a:solidFill>
                <a:schemeClr val="dk2"/>
              </a:solidFill>
            </a:endParaRPr>
          </a:p>
          <a:p>
            <a:pPr marL="0" lvl="0" indent="0" algn="l" rtl="0">
              <a:spcBef>
                <a:spcPts val="0"/>
              </a:spcBef>
              <a:spcAft>
                <a:spcPts val="0"/>
              </a:spcAft>
              <a:buClr>
                <a:schemeClr val="dk2"/>
              </a:buClr>
              <a:buSzPts val="1200"/>
              <a:buFont typeface="Arial"/>
              <a:buNone/>
            </a:pPr>
            <a:r>
              <a:rPr lang="en-US">
                <a:solidFill>
                  <a:schemeClr val="dk2"/>
                </a:solidFill>
              </a:rPr>
              <a:t>Community Service:</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ASDOH and MOSDOH have a very strong focus on community service and serving underserved populations.</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Community Dentistry is incorporated into the curriculum for both programs.</a:t>
            </a:r>
            <a:endParaRPr/>
          </a:p>
          <a:p>
            <a:pPr marL="171450" lvl="0" indent="-171450" algn="l" rtl="0">
              <a:spcBef>
                <a:spcPts val="0"/>
              </a:spcBef>
              <a:spcAft>
                <a:spcPts val="0"/>
              </a:spcAft>
              <a:buClr>
                <a:schemeClr val="dk2"/>
              </a:buClr>
              <a:buSzPts val="1200"/>
              <a:buFont typeface="Arial"/>
              <a:buChar char="•"/>
            </a:pPr>
            <a:r>
              <a:rPr lang="en-US">
                <a:solidFill>
                  <a:schemeClr val="dk2"/>
                </a:solidFill>
              </a:rPr>
              <a:t>Students participated in community service activities D1 through D4 years. </a:t>
            </a:r>
            <a:endParaRPr/>
          </a:p>
          <a:p>
            <a:pPr marL="171450" lvl="0" indent="-171450" algn="l" rtl="0">
              <a:spcBef>
                <a:spcPts val="0"/>
              </a:spcBef>
              <a:spcAft>
                <a:spcPts val="0"/>
              </a:spcAft>
              <a:buClr>
                <a:srgbClr val="FF0000"/>
              </a:buClr>
              <a:buSzPts val="1200"/>
              <a:buFont typeface="Arial"/>
              <a:buChar char="•"/>
            </a:pPr>
            <a:r>
              <a:rPr lang="en-US">
                <a:solidFill>
                  <a:srgbClr val="FF0000"/>
                </a:solidFill>
              </a:rPr>
              <a:t>Some activities include:  GKAS, Lessons in a Lunchbox, Dentures for Veterans, A Day for Special Smiles (for kids with special needs).</a:t>
            </a:r>
            <a:endParaRPr/>
          </a:p>
          <a:p>
            <a:pPr marL="0" lvl="0" indent="0" algn="l" rtl="0">
              <a:spcBef>
                <a:spcPts val="0"/>
              </a:spcBef>
              <a:spcAft>
                <a:spcPts val="0"/>
              </a:spcAft>
              <a:buClr>
                <a:schemeClr val="dk1"/>
              </a:buClr>
              <a:buSzPts val="1200"/>
              <a:buFont typeface="Arial"/>
              <a:buNone/>
            </a:pPr>
            <a:endParaRPr>
              <a:solidFill>
                <a:srgbClr val="FF0000"/>
              </a:solidFill>
            </a:endParaRPr>
          </a:p>
          <a:p>
            <a:pPr marL="0" lvl="0" indent="0" algn="l" rtl="0">
              <a:spcBef>
                <a:spcPts val="0"/>
              </a:spcBef>
              <a:spcAft>
                <a:spcPts val="0"/>
              </a:spcAft>
              <a:buClr>
                <a:srgbClr val="FF0000"/>
              </a:buClr>
              <a:buSzPts val="1200"/>
              <a:buFont typeface="Arial"/>
              <a:buNone/>
            </a:pPr>
            <a:r>
              <a:rPr lang="en-US">
                <a:solidFill>
                  <a:srgbClr val="FF0000"/>
                </a:solidFill>
              </a:rPr>
              <a:t>Special Needs Experiences:</a:t>
            </a:r>
            <a:endParaRPr/>
          </a:p>
          <a:p>
            <a:pPr marL="171450" lvl="0" indent="-171450" algn="l" rtl="0">
              <a:spcBef>
                <a:spcPts val="0"/>
              </a:spcBef>
              <a:spcAft>
                <a:spcPts val="0"/>
              </a:spcAft>
              <a:buClr>
                <a:srgbClr val="FF0000"/>
              </a:buClr>
              <a:buSzPts val="1200"/>
              <a:buFont typeface="Arial"/>
              <a:buChar char="•"/>
            </a:pPr>
            <a:r>
              <a:rPr lang="en-US">
                <a:solidFill>
                  <a:srgbClr val="FF0000"/>
                </a:solidFill>
              </a:rPr>
              <a:t>Students get exposure to special needs care.</a:t>
            </a:r>
            <a:endParaRPr/>
          </a:p>
          <a:p>
            <a:pPr marL="171450" lvl="0" indent="-171450" algn="l" rtl="0">
              <a:spcBef>
                <a:spcPts val="0"/>
              </a:spcBef>
              <a:spcAft>
                <a:spcPts val="0"/>
              </a:spcAft>
              <a:buClr>
                <a:srgbClr val="FF0000"/>
              </a:buClr>
              <a:buSzPts val="1200"/>
              <a:buFont typeface="Arial"/>
              <a:buChar char="•"/>
            </a:pPr>
            <a:r>
              <a:rPr lang="en-US">
                <a:solidFill>
                  <a:srgbClr val="FF0000"/>
                </a:solidFill>
              </a:rPr>
              <a:t>Each of our clinics have wheelchair dental chairs, bariatric chairs and stations to care for special needs patients.</a:t>
            </a:r>
            <a:endParaRPr/>
          </a:p>
          <a:p>
            <a:pPr marL="0" lvl="0" indent="0" algn="l" rtl="0">
              <a:spcBef>
                <a:spcPts val="0"/>
              </a:spcBef>
              <a:spcAft>
                <a:spcPts val="0"/>
              </a:spcAft>
              <a:buClr>
                <a:schemeClr val="dk1"/>
              </a:buClr>
              <a:buSzPts val="1200"/>
              <a:buFont typeface="Arial"/>
              <a:buNone/>
            </a:pPr>
            <a:endParaRPr>
              <a:solidFill>
                <a:srgbClr val="FF0000"/>
              </a:solidFill>
            </a:endParaRPr>
          </a:p>
          <a:p>
            <a:pPr marL="0" lvl="0" indent="0" algn="l" rtl="0">
              <a:spcBef>
                <a:spcPts val="0"/>
              </a:spcBef>
              <a:spcAft>
                <a:spcPts val="0"/>
              </a:spcAft>
              <a:buClr>
                <a:srgbClr val="FF0000"/>
              </a:buClr>
              <a:buSzPts val="1200"/>
              <a:buFont typeface="Arial"/>
              <a:buNone/>
            </a:pPr>
            <a:r>
              <a:rPr lang="en-US">
                <a:solidFill>
                  <a:srgbClr val="FF0000"/>
                </a:solidFill>
              </a:rPr>
              <a:t>Cutting Edge Technology:</a:t>
            </a:r>
            <a:endParaRPr/>
          </a:p>
          <a:p>
            <a:pPr marL="171450" lvl="0" indent="-171450" algn="l" rtl="0">
              <a:spcBef>
                <a:spcPts val="0"/>
              </a:spcBef>
              <a:spcAft>
                <a:spcPts val="0"/>
              </a:spcAft>
              <a:buClr>
                <a:srgbClr val="FF0000"/>
              </a:buClr>
              <a:buSzPts val="1200"/>
              <a:buFont typeface="Arial"/>
              <a:buChar char="•"/>
            </a:pPr>
            <a:r>
              <a:rPr lang="en-US">
                <a:solidFill>
                  <a:srgbClr val="FF0000"/>
                </a:solidFill>
              </a:rPr>
              <a:t>Students start their clinical experience in our innovative SIM labs. – One student per station – All equipment is provided so none needs to be purchased by the student.</a:t>
            </a:r>
            <a:endParaRPr/>
          </a:p>
          <a:p>
            <a:pPr marL="171450" lvl="0" indent="-171450" algn="l" rtl="0">
              <a:spcBef>
                <a:spcPts val="0"/>
              </a:spcBef>
              <a:spcAft>
                <a:spcPts val="0"/>
              </a:spcAft>
              <a:buClr>
                <a:srgbClr val="FF0000"/>
              </a:buClr>
              <a:buSzPts val="1200"/>
              <a:buFont typeface="Arial"/>
              <a:buChar char="•"/>
            </a:pPr>
            <a:r>
              <a:rPr lang="en-US">
                <a:solidFill>
                  <a:srgbClr val="FF0000"/>
                </a:solidFill>
              </a:rPr>
              <a:t>Students use iPads.</a:t>
            </a:r>
            <a:endParaRPr/>
          </a:p>
          <a:p>
            <a:pPr marL="171450" lvl="0" indent="-171450" algn="l" rtl="0">
              <a:spcBef>
                <a:spcPts val="0"/>
              </a:spcBef>
              <a:spcAft>
                <a:spcPts val="0"/>
              </a:spcAft>
              <a:buClr>
                <a:srgbClr val="FF0000"/>
              </a:buClr>
              <a:buSzPts val="1200"/>
              <a:buFont typeface="Arial"/>
              <a:buChar char="•"/>
            </a:pPr>
            <a:r>
              <a:rPr lang="en-US">
                <a:solidFill>
                  <a:srgbClr val="FF0000"/>
                </a:solidFill>
              </a:rPr>
              <a:t>In clinic students get to work with technology including 3D x-ray, Panoramic X-ray, Special needs equipment, and CAD-CAM technology.</a:t>
            </a:r>
            <a:endParaRPr>
              <a:solidFill>
                <a:srgbClr val="FF0000"/>
              </a:solidFill>
            </a:endParaRPr>
          </a:p>
        </p:txBody>
      </p:sp>
      <p:sp>
        <p:nvSpPr>
          <p:cNvPr id="162" name="Google Shape;16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18" name="Google Shape;18;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5" name="Google Shape;75;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1" name="Google Shape;81;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0" name="Google Shape;30;p4"/>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1" name="Google Shape;31;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37" name="Google Shape;37;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3" name="Google Shape;43;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4" name="Google Shape;44;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5" name="Google Shape;45;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61" name="Google Shape;61;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2" name="Google Shape;62;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9" name="Google Shape;69;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75196"/>
            </a:gs>
            <a:gs pos="24797">
              <a:srgbClr val="1C3067"/>
            </a:gs>
            <a:gs pos="49595">
              <a:srgbClr val="0F0F37"/>
            </a:gs>
            <a:gs pos="100000">
              <a:srgbClr val="321AC4"/>
            </a:gs>
          </a:gsLst>
          <a:lin ang="135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0"/>
            <a:ext cx="9179927" cy="4175300"/>
          </a:xfrm>
          <a:prstGeom prst="rect">
            <a:avLst/>
          </a:prstGeom>
          <a:noFill/>
          <a:ln>
            <a:noFill/>
          </a:ln>
        </p:spPr>
      </p:pic>
      <p:sp>
        <p:nvSpPr>
          <p:cNvPr id="89" name="Google Shape;89;p13"/>
          <p:cNvSpPr txBox="1">
            <a:spLocks noGrp="1"/>
          </p:cNvSpPr>
          <p:nvPr>
            <p:ph type="ctrTitle"/>
          </p:nvPr>
        </p:nvSpPr>
        <p:spPr>
          <a:xfrm>
            <a:off x="685800" y="1943100"/>
            <a:ext cx="77724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6000"/>
              <a:buFont typeface="Calibri"/>
              <a:buNone/>
            </a:pPr>
            <a:r>
              <a:rPr lang="en-US" sz="6000">
                <a:solidFill>
                  <a:schemeClr val="dk2"/>
                </a:solidFill>
              </a:rPr>
              <a:t>Doctor of Dental Medicine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2"/>
          <p:cNvPicPr preferRelativeResize="0"/>
          <p:nvPr/>
        </p:nvPicPr>
        <p:blipFill rotWithShape="1">
          <a:blip r:embed="rId3">
            <a:alphaModFix/>
          </a:blip>
          <a:srcRect/>
          <a:stretch/>
        </p:blipFill>
        <p:spPr>
          <a:xfrm>
            <a:off x="0" y="0"/>
            <a:ext cx="9296403" cy="5229227"/>
          </a:xfrm>
          <a:prstGeom prst="rect">
            <a:avLst/>
          </a:prstGeom>
          <a:noFill/>
          <a:ln>
            <a:noFill/>
          </a:ln>
        </p:spPr>
      </p:pic>
      <p:sp>
        <p:nvSpPr>
          <p:cNvPr id="176" name="Google Shape;176;p22"/>
          <p:cNvSpPr txBox="1">
            <a:spLocks noGrp="1"/>
          </p:cNvSpPr>
          <p:nvPr>
            <p:ph type="body" idx="1"/>
          </p:nvPr>
        </p:nvSpPr>
        <p:spPr>
          <a:xfrm>
            <a:off x="689825" y="814300"/>
            <a:ext cx="7692300" cy="3600600"/>
          </a:xfrm>
          <a:prstGeom prst="rect">
            <a:avLst/>
          </a:prstGeom>
          <a:noFill/>
          <a:ln>
            <a:noFill/>
          </a:ln>
        </p:spPr>
        <p:txBody>
          <a:bodyPr spcFirstLastPara="1" wrap="square" lIns="91425" tIns="45700" rIns="91425" bIns="45700" anchor="t" anchorCtr="0">
            <a:noAutofit/>
          </a:bodyPr>
          <a:lstStyle/>
          <a:p>
            <a:pPr marL="457200" lvl="0" indent="-419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Immersion Style Modular/Spiral Curriculum – case based format</a:t>
            </a:r>
            <a:endParaRPr sz="24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Onsite patient centered comprehensive clinics</a:t>
            </a:r>
            <a:endParaRPr sz="24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2400"/>
              <a:buChar char="•"/>
            </a:pPr>
            <a:r>
              <a:rPr lang="en-US" sz="2400">
                <a:solidFill>
                  <a:schemeClr val="dk2"/>
                </a:solidFill>
              </a:rPr>
              <a:t>Extensive clinical exposure</a:t>
            </a:r>
            <a:endParaRPr sz="2400">
              <a:solidFill>
                <a:schemeClr val="dk2"/>
              </a:solidFill>
            </a:endParaRPr>
          </a:p>
          <a:p>
            <a:pPr marL="457200" lvl="0" indent="-419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External rotations</a:t>
            </a:r>
            <a:endParaRPr sz="2400">
              <a:solidFill>
                <a:schemeClr val="dk2"/>
              </a:solidFill>
            </a:endParaRPr>
          </a:p>
          <a:p>
            <a:pPr marL="742950" lvl="1" indent="-323850" algn="l" rtl="0">
              <a:spcBef>
                <a:spcPts val="0"/>
              </a:spcBef>
              <a:spcAft>
                <a:spcPts val="0"/>
              </a:spcAft>
              <a:buClr>
                <a:schemeClr val="dk2"/>
              </a:buClr>
              <a:buSzPts val="2400"/>
              <a:buChar char="–"/>
            </a:pPr>
            <a:r>
              <a:rPr lang="en-US" sz="2400">
                <a:solidFill>
                  <a:schemeClr val="dk2"/>
                </a:solidFill>
              </a:rPr>
              <a:t>70 locations </a:t>
            </a:r>
            <a:endParaRPr sz="2400">
              <a:solidFill>
                <a:schemeClr val="dk2"/>
              </a:solidFill>
            </a:endParaRPr>
          </a:p>
          <a:p>
            <a:pPr marL="742950" lvl="0" indent="0" algn="l" rtl="0">
              <a:spcBef>
                <a:spcPts val="0"/>
              </a:spcBef>
              <a:spcAft>
                <a:spcPts val="0"/>
              </a:spcAft>
              <a:buNone/>
            </a:pPr>
            <a:r>
              <a:rPr lang="en-US" sz="2400">
                <a:solidFill>
                  <a:schemeClr val="dk2"/>
                </a:solidFill>
              </a:rPr>
              <a:t>nationwide</a:t>
            </a:r>
            <a:endParaRPr sz="2400">
              <a:solidFill>
                <a:schemeClr val="dk2"/>
              </a:solidFill>
            </a:endParaRPr>
          </a:p>
          <a:p>
            <a:pPr marL="742950" lvl="1" indent="-323850" algn="l" rtl="0">
              <a:spcBef>
                <a:spcPts val="0"/>
              </a:spcBef>
              <a:spcAft>
                <a:spcPts val="0"/>
              </a:spcAft>
              <a:buClr>
                <a:schemeClr val="dk2"/>
              </a:buClr>
              <a:buSzPts val="2400"/>
              <a:buChar char="–"/>
            </a:pPr>
            <a:r>
              <a:rPr lang="en-US" sz="2400">
                <a:solidFill>
                  <a:schemeClr val="dk2"/>
                </a:solidFill>
              </a:rPr>
              <a:t>4 to 5 rotations</a:t>
            </a:r>
            <a:endParaRPr sz="2400">
              <a:solidFill>
                <a:schemeClr val="dk2"/>
              </a:solidFill>
            </a:endParaRPr>
          </a:p>
          <a:p>
            <a:pPr marL="742950" lvl="1" indent="-323850" algn="l" rtl="0">
              <a:spcBef>
                <a:spcPts val="0"/>
              </a:spcBef>
              <a:spcAft>
                <a:spcPts val="0"/>
              </a:spcAft>
              <a:buClr>
                <a:schemeClr val="dk2"/>
              </a:buClr>
              <a:buSzPts val="2400"/>
              <a:buChar char="–"/>
            </a:pPr>
            <a:r>
              <a:rPr lang="en-US" sz="2400">
                <a:solidFill>
                  <a:schemeClr val="dk2"/>
                </a:solidFill>
              </a:rPr>
              <a:t>Duration 4-5 weeks each</a:t>
            </a:r>
            <a:endParaRPr sz="2400">
              <a:solidFill>
                <a:schemeClr val="dk2"/>
              </a:solidFill>
            </a:endParaRPr>
          </a:p>
        </p:txBody>
      </p:sp>
      <p:sp>
        <p:nvSpPr>
          <p:cNvPr id="177" name="Google Shape;177;p22"/>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Unique to ASDOH</a:t>
            </a:r>
            <a:endParaRPr/>
          </a:p>
        </p:txBody>
      </p:sp>
      <p:cxnSp>
        <p:nvCxnSpPr>
          <p:cNvPr id="178" name="Google Shape;178;p22"/>
          <p:cNvCxnSpPr/>
          <p:nvPr/>
        </p:nvCxnSpPr>
        <p:spPr>
          <a:xfrm>
            <a:off x="762000" y="7429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pic>
        <p:nvPicPr>
          <p:cNvPr id="179" name="Google Shape;179;p22"/>
          <p:cNvPicPr preferRelativeResize="0"/>
          <p:nvPr/>
        </p:nvPicPr>
        <p:blipFill rotWithShape="1">
          <a:blip r:embed="rId4">
            <a:alphaModFix/>
          </a:blip>
          <a:srcRect/>
          <a:stretch/>
        </p:blipFill>
        <p:spPr>
          <a:xfrm>
            <a:off x="5058425" y="2164994"/>
            <a:ext cx="3628387" cy="24219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3"/>
          <p:cNvPicPr preferRelativeResize="0"/>
          <p:nvPr/>
        </p:nvPicPr>
        <p:blipFill rotWithShape="1">
          <a:blip r:embed="rId3">
            <a:alphaModFix/>
          </a:blip>
          <a:srcRect/>
          <a:stretch/>
        </p:blipFill>
        <p:spPr>
          <a:xfrm>
            <a:off x="0" y="0"/>
            <a:ext cx="9296403" cy="5229227"/>
          </a:xfrm>
          <a:prstGeom prst="rect">
            <a:avLst/>
          </a:prstGeom>
          <a:noFill/>
          <a:ln>
            <a:noFill/>
          </a:ln>
        </p:spPr>
      </p:pic>
      <p:sp>
        <p:nvSpPr>
          <p:cNvPr id="186" name="Google Shape;186;p23"/>
          <p:cNvSpPr txBox="1">
            <a:spLocks noGrp="1"/>
          </p:cNvSpPr>
          <p:nvPr>
            <p:ph type="body" idx="1"/>
          </p:nvPr>
        </p:nvSpPr>
        <p:spPr>
          <a:xfrm>
            <a:off x="762000" y="1254575"/>
            <a:ext cx="5717700" cy="3052200"/>
          </a:xfrm>
          <a:prstGeom prst="rect">
            <a:avLst/>
          </a:prstGeom>
          <a:noFill/>
          <a:ln>
            <a:noFill/>
          </a:ln>
        </p:spPr>
        <p:txBody>
          <a:bodyPr spcFirstLastPara="1" wrap="square" lIns="91425" tIns="45700" rIns="91425" bIns="45700" anchor="t" anchorCtr="0">
            <a:normAutofit lnSpcReduction="10000"/>
          </a:bodyPr>
          <a:lstStyle/>
          <a:p>
            <a:pPr marL="457200" lvl="0" indent="-419100" algn="l" rtl="0">
              <a:spcBef>
                <a:spcPts val="0"/>
              </a:spcBef>
              <a:spcAft>
                <a:spcPts val="0"/>
              </a:spcAft>
              <a:buClr>
                <a:schemeClr val="dk2"/>
              </a:buClr>
              <a:buSzPts val="2400"/>
              <a:buChar char="•"/>
            </a:pPr>
            <a:r>
              <a:rPr lang="en-US" sz="2400">
                <a:solidFill>
                  <a:schemeClr val="dk2"/>
                </a:solidFill>
              </a:rPr>
              <a:t>Integrated, hybrid case-based curriculum</a:t>
            </a:r>
            <a:endParaRPr sz="2400"/>
          </a:p>
          <a:p>
            <a:pPr marL="457200" lvl="0" indent="-419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Two locations (Kirksville &amp; St</a:t>
            </a:r>
            <a:r>
              <a:rPr lang="en-US" sz="2400">
                <a:solidFill>
                  <a:schemeClr val="dk2"/>
                </a:solidFill>
              </a:rPr>
              <a:t>. Louis, MO)</a:t>
            </a:r>
            <a:endParaRPr sz="2400"/>
          </a:p>
          <a:p>
            <a:pPr marL="457200" lvl="0" indent="-419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Interprofessional education</a:t>
            </a:r>
            <a:endParaRPr sz="24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2400"/>
              <a:buChar char="•"/>
            </a:pPr>
            <a:r>
              <a:rPr lang="en-US" sz="2400">
                <a:solidFill>
                  <a:schemeClr val="dk2"/>
                </a:solidFill>
              </a:rPr>
              <a:t>Clinical experiences starting first year</a:t>
            </a:r>
            <a:endParaRPr sz="2400">
              <a:solidFill>
                <a:schemeClr val="dk2"/>
              </a:solidFill>
            </a:endParaRPr>
          </a:p>
          <a:p>
            <a:pPr marL="457200" lvl="0" indent="-419100" algn="l" rtl="0">
              <a:spcBef>
                <a:spcPts val="0"/>
              </a:spcBef>
              <a:spcAft>
                <a:spcPts val="0"/>
              </a:spcAft>
              <a:buClr>
                <a:schemeClr val="dk2"/>
              </a:buClr>
              <a:buSzPts val="2400"/>
              <a:buChar char="•"/>
            </a:pPr>
            <a:r>
              <a:rPr lang="en-US" sz="2400">
                <a:solidFill>
                  <a:schemeClr val="dk2"/>
                </a:solidFill>
              </a:rPr>
              <a:t>Partnership with Affinia Healthcare – a Federally Qualified Health Center</a:t>
            </a:r>
            <a:endParaRPr sz="2400">
              <a:solidFill>
                <a:schemeClr val="dk2"/>
              </a:solidFill>
            </a:endParaRPr>
          </a:p>
          <a:p>
            <a:pPr marL="457200" lvl="0" indent="-419100" algn="l" rtl="0">
              <a:lnSpc>
                <a:spcPct val="90000"/>
              </a:lnSpc>
              <a:spcBef>
                <a:spcPts val="0"/>
              </a:spcBef>
              <a:spcAft>
                <a:spcPts val="0"/>
              </a:spcAft>
              <a:buClr>
                <a:schemeClr val="dk2"/>
              </a:buClr>
              <a:buSzPts val="2400"/>
              <a:buChar char="•"/>
            </a:pPr>
            <a:r>
              <a:rPr lang="en-US" sz="2400">
                <a:solidFill>
                  <a:schemeClr val="dk2"/>
                </a:solidFill>
              </a:rPr>
              <a:t>Advanced Standing International     Dentist Program (ASID)</a:t>
            </a:r>
            <a:endParaRPr sz="2400">
              <a:solidFill>
                <a:schemeClr val="dk2"/>
              </a:solidFill>
            </a:endParaRPr>
          </a:p>
        </p:txBody>
      </p:sp>
      <p:sp>
        <p:nvSpPr>
          <p:cNvPr id="187" name="Google Shape;187;p23"/>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MOSDOH Advantages</a:t>
            </a:r>
            <a:endParaRPr/>
          </a:p>
        </p:txBody>
      </p:sp>
      <p:cxnSp>
        <p:nvCxnSpPr>
          <p:cNvPr id="188" name="Google Shape;188;p23"/>
          <p:cNvCxnSpPr/>
          <p:nvPr/>
        </p:nvCxnSpPr>
        <p:spPr>
          <a:xfrm>
            <a:off x="762000" y="7429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pic>
        <p:nvPicPr>
          <p:cNvPr id="189" name="Google Shape;189;p23"/>
          <p:cNvPicPr preferRelativeResize="0"/>
          <p:nvPr/>
        </p:nvPicPr>
        <p:blipFill rotWithShape="1">
          <a:blip r:embed="rId4">
            <a:alphaModFix/>
          </a:blip>
          <a:srcRect/>
          <a:stretch/>
        </p:blipFill>
        <p:spPr>
          <a:xfrm>
            <a:off x="6952400" y="982881"/>
            <a:ext cx="2034713" cy="3052069"/>
          </a:xfrm>
          <a:prstGeom prst="rect">
            <a:avLst/>
          </a:prstGeom>
          <a:noFill/>
          <a:ln>
            <a:noFill/>
          </a:ln>
          <a:effectLst>
            <a:outerShdw blurRad="57150" dist="19050" dir="5400000" algn="bl" rotWithShape="0">
              <a:srgbClr val="000000">
                <a:alpha val="50000"/>
              </a:srgbClr>
            </a:outerShdw>
          </a:effectLst>
        </p:spPr>
      </p:pic>
      <p:pic>
        <p:nvPicPr>
          <p:cNvPr id="190" name="Google Shape;190;p23"/>
          <p:cNvPicPr preferRelativeResize="0"/>
          <p:nvPr/>
        </p:nvPicPr>
        <p:blipFill rotWithShape="1">
          <a:blip r:embed="rId5">
            <a:alphaModFix/>
          </a:blip>
          <a:srcRect/>
          <a:stretch/>
        </p:blipFill>
        <p:spPr>
          <a:xfrm>
            <a:off x="5705300" y="3335631"/>
            <a:ext cx="2345006" cy="167499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4"/>
          <p:cNvPicPr preferRelativeResize="0"/>
          <p:nvPr/>
        </p:nvPicPr>
        <p:blipFill rotWithShape="1">
          <a:blip r:embed="rId3">
            <a:alphaModFix/>
          </a:blip>
          <a:srcRect/>
          <a:stretch/>
        </p:blipFill>
        <p:spPr>
          <a:xfrm>
            <a:off x="51450" y="-57150"/>
            <a:ext cx="9143998" cy="5143501"/>
          </a:xfrm>
          <a:prstGeom prst="rect">
            <a:avLst/>
          </a:prstGeom>
          <a:noFill/>
          <a:ln>
            <a:noFill/>
          </a:ln>
        </p:spPr>
      </p:pic>
      <p:sp>
        <p:nvSpPr>
          <p:cNvPr id="197" name="Google Shape;197;p24"/>
          <p:cNvSpPr txBox="1">
            <a:spLocks noGrp="1"/>
          </p:cNvSpPr>
          <p:nvPr>
            <p:ph type="body" idx="1"/>
          </p:nvPr>
        </p:nvSpPr>
        <p:spPr>
          <a:xfrm>
            <a:off x="260800" y="1233450"/>
            <a:ext cx="8498400" cy="3136200"/>
          </a:xfrm>
          <a:prstGeom prst="rect">
            <a:avLst/>
          </a:prstGeom>
          <a:noFill/>
          <a:ln>
            <a:noFill/>
          </a:ln>
        </p:spPr>
        <p:txBody>
          <a:bodyPr spcFirstLastPara="1" wrap="square" lIns="91425" tIns="45700" rIns="91425" bIns="45700" anchor="t" anchorCtr="0">
            <a:normAutofit lnSpcReduction="10000"/>
          </a:bodyPr>
          <a:lstStyle/>
          <a:p>
            <a:pPr marL="342900" lvl="0" indent="-2794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Professional development topics</a:t>
            </a:r>
            <a:endParaRPr sz="2400">
              <a:solidFill>
                <a:schemeClr val="dk2"/>
              </a:solidFill>
              <a:latin typeface="Calibri"/>
              <a:ea typeface="Calibri"/>
              <a:cs typeface="Calibri"/>
              <a:sym typeface="Calibri"/>
            </a:endParaRPr>
          </a:p>
          <a:p>
            <a:pPr marL="342900" lvl="0" indent="-279400" algn="l" rtl="0">
              <a:spcBef>
                <a:spcPts val="1200"/>
              </a:spcBef>
              <a:spcAft>
                <a:spcPts val="0"/>
              </a:spcAft>
              <a:buClr>
                <a:schemeClr val="dk2"/>
              </a:buClr>
              <a:buSzPts val="2400"/>
              <a:buChar char="•"/>
            </a:pPr>
            <a:r>
              <a:rPr lang="en-US" sz="2400">
                <a:solidFill>
                  <a:schemeClr val="dk2"/>
                </a:solidFill>
              </a:rPr>
              <a:t>Guided mentorship</a:t>
            </a:r>
            <a:endParaRPr sz="2400">
              <a:solidFill>
                <a:schemeClr val="dk2"/>
              </a:solidFill>
            </a:endParaRPr>
          </a:p>
          <a:p>
            <a:pPr marL="342900" lvl="0" indent="-279400" algn="l" rtl="0">
              <a:spcBef>
                <a:spcPts val="1200"/>
              </a:spcBef>
              <a:spcAft>
                <a:spcPts val="0"/>
              </a:spcAft>
              <a:buClr>
                <a:schemeClr val="dk2"/>
              </a:buClr>
              <a:buSzPts val="2400"/>
              <a:buChar char="•"/>
            </a:pPr>
            <a:r>
              <a:rPr lang="en-US" sz="2400">
                <a:solidFill>
                  <a:schemeClr val="dk2"/>
                </a:solidFill>
              </a:rPr>
              <a:t>Community research project</a:t>
            </a:r>
            <a:endParaRPr sz="2400">
              <a:solidFill>
                <a:schemeClr val="dk2"/>
              </a:solidFill>
            </a:endParaRPr>
          </a:p>
          <a:p>
            <a:pPr marL="342900" lvl="0" indent="-2794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Competitive admissions requirements</a:t>
            </a:r>
            <a:endParaRPr sz="2400"/>
          </a:p>
          <a:p>
            <a:pPr marL="342900" lvl="0" indent="-2794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Exclusivity agreement</a:t>
            </a:r>
            <a:endParaRPr sz="2400"/>
          </a:p>
          <a:p>
            <a:pPr marL="342900" lvl="0" indent="-2794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No DAT</a:t>
            </a:r>
            <a:endParaRPr sz="2400"/>
          </a:p>
        </p:txBody>
      </p:sp>
      <p:sp>
        <p:nvSpPr>
          <p:cNvPr id="198" name="Google Shape;198;p24"/>
          <p:cNvSpPr txBox="1"/>
          <p:nvPr/>
        </p:nvSpPr>
        <p:spPr>
          <a:xfrm>
            <a:off x="457200" y="-57150"/>
            <a:ext cx="8229600" cy="857400"/>
          </a:xfrm>
          <a:prstGeom prst="rect">
            <a:avLst/>
          </a:prstGeom>
          <a:noFill/>
          <a:ln>
            <a:noFill/>
          </a:ln>
        </p:spPr>
        <p:txBody>
          <a:bodyPr spcFirstLastPara="1" wrap="square" lIns="91425" tIns="45700" rIns="91425" bIns="45700" anchor="ctr" anchorCtr="0">
            <a:normAutofit fontScale="92500"/>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MOSDOH Still Scholars Program</a:t>
            </a:r>
            <a:endParaRPr/>
          </a:p>
        </p:txBody>
      </p:sp>
      <p:cxnSp>
        <p:nvCxnSpPr>
          <p:cNvPr id="199" name="Google Shape;199;p24"/>
          <p:cNvCxnSpPr/>
          <p:nvPr/>
        </p:nvCxnSpPr>
        <p:spPr>
          <a:xfrm>
            <a:off x="762000" y="7429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pic>
        <p:nvPicPr>
          <p:cNvPr id="200" name="Google Shape;200;p24"/>
          <p:cNvPicPr preferRelativeResize="0"/>
          <p:nvPr/>
        </p:nvPicPr>
        <p:blipFill rotWithShape="1">
          <a:blip r:embed="rId4">
            <a:alphaModFix/>
          </a:blip>
          <a:srcRect/>
          <a:stretch/>
        </p:blipFill>
        <p:spPr>
          <a:xfrm>
            <a:off x="5617400" y="2571750"/>
            <a:ext cx="3257550" cy="2171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5"/>
          <p:cNvPicPr preferRelativeResize="0"/>
          <p:nvPr/>
        </p:nvPicPr>
        <p:blipFill rotWithShape="1">
          <a:blip r:embed="rId3">
            <a:alphaModFix/>
          </a:blip>
          <a:srcRect/>
          <a:stretch/>
        </p:blipFill>
        <p:spPr>
          <a:xfrm>
            <a:off x="0" y="-57150"/>
            <a:ext cx="9143998" cy="5246023"/>
          </a:xfrm>
          <a:prstGeom prst="rect">
            <a:avLst/>
          </a:prstGeom>
          <a:noFill/>
          <a:ln>
            <a:noFill/>
          </a:ln>
        </p:spPr>
      </p:pic>
      <p:sp>
        <p:nvSpPr>
          <p:cNvPr id="207" name="Google Shape;207;p25"/>
          <p:cNvSpPr txBox="1">
            <a:spLocks noGrp="1"/>
          </p:cNvSpPr>
          <p:nvPr>
            <p:ph type="body" idx="1"/>
          </p:nvPr>
        </p:nvSpPr>
        <p:spPr>
          <a:xfrm>
            <a:off x="578100" y="864613"/>
            <a:ext cx="5891400" cy="2575200"/>
          </a:xfrm>
          <a:prstGeom prst="rect">
            <a:avLst/>
          </a:prstGeom>
          <a:noFill/>
          <a:ln>
            <a:noFill/>
          </a:ln>
        </p:spPr>
        <p:txBody>
          <a:bodyPr spcFirstLastPara="1" wrap="square" lIns="91425" tIns="45700" rIns="91425" bIns="45700" anchor="t" anchorCtr="0">
            <a:normAutofit/>
          </a:bodyPr>
          <a:lstStyle/>
          <a:p>
            <a:pPr marL="342900" lvl="0" indent="-292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Student-centered support</a:t>
            </a:r>
            <a:endParaRPr sz="2400"/>
          </a:p>
          <a:p>
            <a:pPr marL="342900" lvl="0" indent="-2921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Clubs and organizations</a:t>
            </a:r>
            <a:endParaRPr sz="2400"/>
          </a:p>
          <a:p>
            <a:pPr marL="342900" lvl="0" indent="-2921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Stillwell healthy lifestyle</a:t>
            </a:r>
            <a:endParaRPr sz="2400"/>
          </a:p>
          <a:p>
            <a:pPr marL="342900" lvl="0" indent="-2921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Kirksville</a:t>
            </a:r>
            <a:r>
              <a:rPr lang="en-US" sz="2400">
                <a:solidFill>
                  <a:schemeClr val="dk2"/>
                </a:solidFill>
              </a:rPr>
              <a:t> and St. Louis </a:t>
            </a:r>
            <a:r>
              <a:rPr lang="en-US" sz="2400">
                <a:solidFill>
                  <a:schemeClr val="dk2"/>
                </a:solidFill>
                <a:latin typeface="Calibri"/>
                <a:ea typeface="Calibri"/>
                <a:cs typeface="Calibri"/>
                <a:sym typeface="Calibri"/>
              </a:rPr>
              <a:t>communities</a:t>
            </a:r>
            <a:endParaRPr sz="2400"/>
          </a:p>
        </p:txBody>
      </p:sp>
      <p:sp>
        <p:nvSpPr>
          <p:cNvPr id="208" name="Google Shape;208;p25"/>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Campus &amp; Community</a:t>
            </a:r>
            <a:endParaRPr/>
          </a:p>
        </p:txBody>
      </p:sp>
      <p:cxnSp>
        <p:nvCxnSpPr>
          <p:cNvPr id="209" name="Google Shape;209;p25"/>
          <p:cNvCxnSpPr/>
          <p:nvPr/>
        </p:nvCxnSpPr>
        <p:spPr>
          <a:xfrm>
            <a:off x="762000" y="7429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pic>
        <p:nvPicPr>
          <p:cNvPr id="210" name="Google Shape;210;p25" descr="Image may contain: one or more people and outdoor"/>
          <p:cNvPicPr preferRelativeResize="0">
            <a:picLocks noGrp="1"/>
          </p:cNvPicPr>
          <p:nvPr>
            <p:ph type="body" idx="2"/>
          </p:nvPr>
        </p:nvPicPr>
        <p:blipFill rotWithShape="1">
          <a:blip r:embed="rId4">
            <a:alphaModFix/>
          </a:blip>
          <a:srcRect/>
          <a:stretch/>
        </p:blipFill>
        <p:spPr>
          <a:xfrm>
            <a:off x="1981200" y="3504178"/>
            <a:ext cx="3657600" cy="1544400"/>
          </a:xfrm>
          <a:prstGeom prst="rect">
            <a:avLst/>
          </a:prstGeom>
          <a:noFill/>
          <a:ln>
            <a:noFill/>
          </a:ln>
          <a:effectLst>
            <a:outerShdw blurRad="292100" dist="139700" dir="2700000" algn="tl" rotWithShape="0">
              <a:srgbClr val="333333">
                <a:alpha val="64705"/>
              </a:srgbClr>
            </a:outerShdw>
          </a:effectLst>
        </p:spPr>
      </p:pic>
      <p:pic>
        <p:nvPicPr>
          <p:cNvPr id="211" name="Google Shape;211;p25"/>
          <p:cNvPicPr preferRelativeResize="0"/>
          <p:nvPr/>
        </p:nvPicPr>
        <p:blipFill rotWithShape="1">
          <a:blip r:embed="rId5">
            <a:alphaModFix/>
          </a:blip>
          <a:srcRect/>
          <a:stretch/>
        </p:blipFill>
        <p:spPr>
          <a:xfrm>
            <a:off x="6435024" y="1197977"/>
            <a:ext cx="2514275" cy="3777450"/>
          </a:xfrm>
          <a:prstGeom prst="rect">
            <a:avLst/>
          </a:prstGeom>
          <a:noFill/>
          <a:ln>
            <a:noFill/>
          </a:ln>
          <a:effectLst>
            <a:outerShdw blurRad="300038" dist="95250" dir="60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6"/>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218" name="Google Shape;218;p26"/>
          <p:cNvSpPr txBox="1">
            <a:spLocks noGrp="1"/>
          </p:cNvSpPr>
          <p:nvPr>
            <p:ph type="body" idx="1"/>
          </p:nvPr>
        </p:nvSpPr>
        <p:spPr>
          <a:xfrm>
            <a:off x="457200" y="1013713"/>
            <a:ext cx="6062400" cy="3786600"/>
          </a:xfrm>
          <a:prstGeom prst="rect">
            <a:avLst/>
          </a:prstGeom>
          <a:noFill/>
          <a:ln>
            <a:noFill/>
          </a:ln>
        </p:spPr>
        <p:txBody>
          <a:bodyPr spcFirstLastPara="1" wrap="square" lIns="91425" tIns="45700" rIns="91425" bIns="45700" anchor="t" anchorCtr="0">
            <a:spAutoFit/>
          </a:bodyPr>
          <a:lstStyle/>
          <a:p>
            <a:pPr marL="342900" lvl="0" indent="-292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Bachelor’s Degree </a:t>
            </a:r>
            <a:endParaRPr sz="2400"/>
          </a:p>
          <a:p>
            <a:pPr marL="342900" lvl="0" indent="-292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Average GPA: 3.4-3.6</a:t>
            </a:r>
            <a:endParaRPr sz="2400"/>
          </a:p>
          <a:p>
            <a:pPr marL="342900" lvl="0" indent="-292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DAT: 19-20</a:t>
            </a:r>
            <a:endParaRPr sz="2400"/>
          </a:p>
          <a:p>
            <a:pPr marL="342900" lvl="0" indent="-292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Prerequisites within 5 years</a:t>
            </a:r>
            <a:endParaRPr sz="2400"/>
          </a:p>
          <a:p>
            <a:pPr marL="342900" lvl="0" indent="-292100" algn="l" rtl="0">
              <a:spcBef>
                <a:spcPts val="0"/>
              </a:spcBef>
              <a:spcAft>
                <a:spcPts val="0"/>
              </a:spcAft>
              <a:buClr>
                <a:schemeClr val="dk2"/>
              </a:buClr>
              <a:buSzPts val="2400"/>
              <a:buChar char="•"/>
            </a:pPr>
            <a:r>
              <a:rPr lang="en-US" sz="2400">
                <a:solidFill>
                  <a:schemeClr val="dk2"/>
                </a:solidFill>
              </a:rPr>
              <a:t>Strong l</a:t>
            </a:r>
            <a:r>
              <a:rPr lang="en-US" sz="2400">
                <a:solidFill>
                  <a:schemeClr val="dk2"/>
                </a:solidFill>
                <a:latin typeface="Calibri"/>
                <a:ea typeface="Calibri"/>
                <a:cs typeface="Calibri"/>
                <a:sym typeface="Calibri"/>
              </a:rPr>
              <a:t>etters of recommendation</a:t>
            </a:r>
            <a:endParaRPr sz="2400"/>
          </a:p>
          <a:p>
            <a:pPr marL="342900" lvl="0" indent="-292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Clinical exposure</a:t>
            </a:r>
            <a:endParaRPr sz="2400">
              <a:solidFill>
                <a:schemeClr val="dk2"/>
              </a:solidFill>
              <a:latin typeface="Calibri"/>
              <a:ea typeface="Calibri"/>
              <a:cs typeface="Calibri"/>
              <a:sym typeface="Calibri"/>
            </a:endParaRPr>
          </a:p>
          <a:p>
            <a:pPr marL="742950" lvl="1" indent="-323850" algn="l" rtl="0">
              <a:spcBef>
                <a:spcPts val="0"/>
              </a:spcBef>
              <a:spcAft>
                <a:spcPts val="0"/>
              </a:spcAft>
              <a:buClr>
                <a:schemeClr val="dk2"/>
              </a:buClr>
              <a:buSzPts val="2400"/>
              <a:buChar char="–"/>
            </a:pPr>
            <a:r>
              <a:rPr lang="en-US" sz="2400">
                <a:solidFill>
                  <a:schemeClr val="dk2"/>
                </a:solidFill>
              </a:rPr>
              <a:t>paid and non-paid</a:t>
            </a:r>
            <a:endParaRPr sz="2400">
              <a:solidFill>
                <a:schemeClr val="dk2"/>
              </a:solidFill>
            </a:endParaRPr>
          </a:p>
          <a:p>
            <a:pPr marL="342900" lvl="0" indent="-292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Community service</a:t>
            </a:r>
            <a:endParaRPr sz="2400">
              <a:solidFill>
                <a:schemeClr val="dk2"/>
              </a:solidFill>
              <a:latin typeface="Calibri"/>
              <a:ea typeface="Calibri"/>
              <a:cs typeface="Calibri"/>
              <a:sym typeface="Calibri"/>
            </a:endParaRPr>
          </a:p>
          <a:p>
            <a:pPr marL="742950" lvl="1" indent="-323850" algn="l" rtl="0">
              <a:spcBef>
                <a:spcPts val="0"/>
              </a:spcBef>
              <a:spcAft>
                <a:spcPts val="0"/>
              </a:spcAft>
              <a:buClr>
                <a:schemeClr val="dk2"/>
              </a:buClr>
              <a:buSzPts val="2400"/>
              <a:buChar char="–"/>
            </a:pPr>
            <a:r>
              <a:rPr lang="en-US" sz="2400">
                <a:solidFill>
                  <a:schemeClr val="dk2"/>
                </a:solidFill>
              </a:rPr>
              <a:t>clinical &amp; non-clinical</a:t>
            </a:r>
            <a:endParaRPr sz="2400">
              <a:solidFill>
                <a:schemeClr val="dk2"/>
              </a:solidFill>
            </a:endParaRPr>
          </a:p>
          <a:p>
            <a:pPr marL="342900" lvl="0" indent="-292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Leadership</a:t>
            </a:r>
            <a:endParaRPr sz="2400"/>
          </a:p>
        </p:txBody>
      </p:sp>
      <p:sp>
        <p:nvSpPr>
          <p:cNvPr id="219" name="Google Shape;219;p26"/>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Competitive Application</a:t>
            </a:r>
            <a:endParaRPr/>
          </a:p>
        </p:txBody>
      </p:sp>
      <p:cxnSp>
        <p:nvCxnSpPr>
          <p:cNvPr id="220" name="Google Shape;220;p26"/>
          <p:cNvCxnSpPr/>
          <p:nvPr/>
        </p:nvCxnSpPr>
        <p:spPr>
          <a:xfrm>
            <a:off x="762000" y="7429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pic>
        <p:nvPicPr>
          <p:cNvPr id="221" name="Google Shape;221;p26"/>
          <p:cNvPicPr preferRelativeResize="0"/>
          <p:nvPr/>
        </p:nvPicPr>
        <p:blipFill rotWithShape="1">
          <a:blip r:embed="rId4">
            <a:alphaModFix/>
          </a:blip>
          <a:srcRect/>
          <a:stretch/>
        </p:blipFill>
        <p:spPr>
          <a:xfrm>
            <a:off x="5722852" y="905563"/>
            <a:ext cx="2659150" cy="40028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7"/>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228" name="Google Shape;228;p27"/>
          <p:cNvSpPr txBox="1">
            <a:spLocks noGrp="1"/>
          </p:cNvSpPr>
          <p:nvPr>
            <p:ph type="body" idx="1"/>
          </p:nvPr>
        </p:nvSpPr>
        <p:spPr>
          <a:xfrm>
            <a:off x="629800" y="906425"/>
            <a:ext cx="5430300" cy="3755700"/>
          </a:xfrm>
          <a:prstGeom prst="rect">
            <a:avLst/>
          </a:prstGeom>
          <a:noFill/>
          <a:ln>
            <a:noFill/>
          </a:ln>
        </p:spPr>
        <p:txBody>
          <a:bodyPr spcFirstLastPara="1" wrap="square" lIns="91425" tIns="45700" rIns="91425" bIns="45700" anchor="t" anchorCtr="0">
            <a:spAutoFit/>
          </a:bodyPr>
          <a:lstStyle/>
          <a:p>
            <a:pPr marL="342900" lvl="0" indent="-292100" algn="l" rtl="0">
              <a:spcBef>
                <a:spcPts val="0"/>
              </a:spcBef>
              <a:spcAft>
                <a:spcPts val="0"/>
              </a:spcAft>
              <a:buClr>
                <a:schemeClr val="dk2"/>
              </a:buClr>
              <a:buSzPts val="2400"/>
              <a:buChar char="•"/>
            </a:pPr>
            <a:r>
              <a:rPr lang="en-US" sz="2400">
                <a:solidFill>
                  <a:schemeClr val="dk2"/>
                </a:solidFill>
              </a:rPr>
              <a:t>R</a:t>
            </a:r>
            <a:r>
              <a:rPr lang="en-US" sz="2400">
                <a:solidFill>
                  <a:schemeClr val="dk2"/>
                </a:solidFill>
                <a:latin typeface="Calibri"/>
                <a:ea typeface="Calibri"/>
                <a:cs typeface="Calibri"/>
                <a:sym typeface="Calibri"/>
              </a:rPr>
              <a:t>esearch schools b</a:t>
            </a:r>
            <a:r>
              <a:rPr lang="en-US" sz="2400">
                <a:solidFill>
                  <a:schemeClr val="dk2"/>
                </a:solidFill>
              </a:rPr>
              <a:t>efore applying</a:t>
            </a:r>
            <a:endParaRPr sz="2400">
              <a:solidFill>
                <a:schemeClr val="dk2"/>
              </a:solidFill>
              <a:latin typeface="Calibri"/>
              <a:ea typeface="Calibri"/>
              <a:cs typeface="Calibri"/>
              <a:sym typeface="Calibri"/>
            </a:endParaRPr>
          </a:p>
          <a:p>
            <a:pPr marL="742950" lvl="1" indent="-311150" algn="l" rtl="0">
              <a:spcBef>
                <a:spcPts val="0"/>
              </a:spcBef>
              <a:spcAft>
                <a:spcPts val="0"/>
              </a:spcAft>
              <a:buClr>
                <a:schemeClr val="dk2"/>
              </a:buClr>
              <a:buSzPts val="2200"/>
              <a:buChar char="–"/>
            </a:pPr>
            <a:r>
              <a:rPr lang="en-US" sz="2200">
                <a:solidFill>
                  <a:schemeClr val="dk2"/>
                </a:solidFill>
              </a:rPr>
              <a:t>Fit to mission?</a:t>
            </a:r>
            <a:endParaRPr sz="2200">
              <a:solidFill>
                <a:schemeClr val="dk2"/>
              </a:solidFill>
            </a:endParaRPr>
          </a:p>
          <a:p>
            <a:pPr marL="742950" lvl="1" indent="-311150" algn="l" rtl="0">
              <a:spcBef>
                <a:spcPts val="0"/>
              </a:spcBef>
              <a:spcAft>
                <a:spcPts val="0"/>
              </a:spcAft>
              <a:buClr>
                <a:schemeClr val="dk2"/>
              </a:buClr>
              <a:buSzPts val="2200"/>
              <a:buChar char="–"/>
            </a:pPr>
            <a:r>
              <a:rPr lang="en-US" sz="2200">
                <a:solidFill>
                  <a:schemeClr val="dk2"/>
                </a:solidFill>
              </a:rPr>
              <a:t>Academic averages similar to yours?</a:t>
            </a:r>
            <a:endParaRPr sz="2200">
              <a:solidFill>
                <a:schemeClr val="dk2"/>
              </a:solidFill>
            </a:endParaRPr>
          </a:p>
          <a:p>
            <a:pPr marL="342900" lvl="0" indent="-2921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Build a competitive application</a:t>
            </a:r>
            <a:endParaRPr sz="2400">
              <a:solidFill>
                <a:schemeClr val="dk2"/>
              </a:solidFill>
              <a:latin typeface="Calibri"/>
              <a:ea typeface="Calibri"/>
              <a:cs typeface="Calibri"/>
              <a:sym typeface="Calibri"/>
            </a:endParaRPr>
          </a:p>
          <a:p>
            <a:pPr marL="342900" lvl="0" indent="-2921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A</a:t>
            </a:r>
            <a:r>
              <a:rPr lang="en-US" sz="2400">
                <a:solidFill>
                  <a:schemeClr val="dk2"/>
                </a:solidFill>
              </a:rPr>
              <a:t>ddress</a:t>
            </a:r>
            <a:r>
              <a:rPr lang="en-US" sz="2400">
                <a:solidFill>
                  <a:schemeClr val="dk2"/>
                </a:solidFill>
                <a:latin typeface="Calibri"/>
                <a:ea typeface="Calibri"/>
                <a:cs typeface="Calibri"/>
                <a:sym typeface="Calibri"/>
              </a:rPr>
              <a:t> red flags</a:t>
            </a:r>
            <a:endParaRPr sz="2400">
              <a:solidFill>
                <a:schemeClr val="dk2"/>
              </a:solidFill>
              <a:latin typeface="Calibri"/>
              <a:ea typeface="Calibri"/>
              <a:cs typeface="Calibri"/>
              <a:sym typeface="Calibri"/>
            </a:endParaRPr>
          </a:p>
          <a:p>
            <a:pPr marL="342900" lvl="0" indent="-2921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Personalize essays - Use examples</a:t>
            </a:r>
            <a:endParaRPr sz="2400">
              <a:solidFill>
                <a:schemeClr val="dk2"/>
              </a:solidFill>
              <a:latin typeface="Calibri"/>
              <a:ea typeface="Calibri"/>
              <a:cs typeface="Calibri"/>
              <a:sym typeface="Calibri"/>
            </a:endParaRPr>
          </a:p>
          <a:p>
            <a:pPr marL="342900" lvl="0" indent="-292100" algn="l" rtl="0">
              <a:spcBef>
                <a:spcPts val="1200"/>
              </a:spcBef>
              <a:spcAft>
                <a:spcPts val="0"/>
              </a:spcAft>
              <a:buClr>
                <a:schemeClr val="dk2"/>
              </a:buClr>
              <a:buSzPts val="2400"/>
              <a:buChar char="•"/>
            </a:pPr>
            <a:r>
              <a:rPr lang="en-US" sz="2400">
                <a:solidFill>
                  <a:schemeClr val="dk2"/>
                </a:solidFill>
              </a:rPr>
              <a:t>Have strong letters of recommendation</a:t>
            </a:r>
            <a:endParaRPr sz="2400">
              <a:solidFill>
                <a:schemeClr val="dk2"/>
              </a:solidFill>
            </a:endParaRPr>
          </a:p>
          <a:p>
            <a:pPr marL="342900" lvl="0" indent="-292100" algn="l" rtl="0">
              <a:spcBef>
                <a:spcPts val="1200"/>
              </a:spcBef>
              <a:spcAft>
                <a:spcPts val="0"/>
              </a:spcAft>
              <a:buClr>
                <a:schemeClr val="dk2"/>
              </a:buClr>
              <a:buSzPts val="2400"/>
              <a:buChar char="•"/>
            </a:pPr>
            <a:r>
              <a:rPr lang="en-US" sz="2400">
                <a:solidFill>
                  <a:schemeClr val="dk2"/>
                </a:solidFill>
              </a:rPr>
              <a:t>Prepare for the DAT</a:t>
            </a:r>
            <a:endParaRPr/>
          </a:p>
        </p:txBody>
      </p:sp>
      <p:sp>
        <p:nvSpPr>
          <p:cNvPr id="229" name="Google Shape;229;p27"/>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Application Tips</a:t>
            </a:r>
            <a:endParaRPr/>
          </a:p>
        </p:txBody>
      </p:sp>
      <p:cxnSp>
        <p:nvCxnSpPr>
          <p:cNvPr id="230" name="Google Shape;230;p27"/>
          <p:cNvCxnSpPr/>
          <p:nvPr/>
        </p:nvCxnSpPr>
        <p:spPr>
          <a:xfrm>
            <a:off x="762000" y="742950"/>
            <a:ext cx="7620000" cy="0"/>
          </a:xfrm>
          <a:prstGeom prst="straightConnector1">
            <a:avLst/>
          </a:prstGeom>
          <a:noFill/>
          <a:ln w="25400" cap="flat" cmpd="sng">
            <a:solidFill>
              <a:srgbClr val="F2F2F2">
                <a:alpha val="84710"/>
              </a:srgbClr>
            </a:solidFill>
            <a:prstDash val="solid"/>
            <a:round/>
            <a:headEnd type="none" w="sm" len="sm"/>
            <a:tailEnd type="none" w="sm" len="sm"/>
          </a:ln>
          <a:effectLst>
            <a:outerShdw blurRad="50800" dist="25400" algn="bl" rotWithShape="0">
              <a:srgbClr val="000000">
                <a:alpha val="60000"/>
              </a:srgbClr>
            </a:outerShdw>
          </a:effectLst>
        </p:spPr>
      </p:cxnSp>
      <p:pic>
        <p:nvPicPr>
          <p:cNvPr id="231" name="Google Shape;231;p27"/>
          <p:cNvPicPr preferRelativeResize="0"/>
          <p:nvPr/>
        </p:nvPicPr>
        <p:blipFill rotWithShape="1">
          <a:blip r:embed="rId4">
            <a:alphaModFix/>
          </a:blip>
          <a:srcRect/>
          <a:stretch/>
        </p:blipFill>
        <p:spPr>
          <a:xfrm>
            <a:off x="6118000" y="800250"/>
            <a:ext cx="2740913" cy="411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8"/>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238" name="Google Shape;238;p28"/>
          <p:cNvSpPr txBox="1">
            <a:spLocks noGrp="1"/>
          </p:cNvSpPr>
          <p:nvPr>
            <p:ph type="body" idx="1"/>
          </p:nvPr>
        </p:nvSpPr>
        <p:spPr>
          <a:xfrm>
            <a:off x="762000" y="1406128"/>
            <a:ext cx="8229600" cy="3394500"/>
          </a:xfrm>
          <a:prstGeom prst="rect">
            <a:avLst/>
          </a:prstGeom>
          <a:noFill/>
          <a:ln>
            <a:noFill/>
          </a:ln>
        </p:spPr>
        <p:txBody>
          <a:bodyPr spcFirstLastPara="1" wrap="square" lIns="91425" tIns="45700" rIns="91425" bIns="45700" anchor="t" anchorCtr="0">
            <a:normAutofit/>
          </a:bodyPr>
          <a:lstStyle/>
          <a:p>
            <a:pPr marL="342900" lvl="0" indent="-29210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Application advisement</a:t>
            </a:r>
            <a:endParaRPr sz="2400">
              <a:solidFill>
                <a:schemeClr val="dk2"/>
              </a:solidFill>
              <a:latin typeface="Calibri"/>
              <a:ea typeface="Calibri"/>
              <a:cs typeface="Calibri"/>
              <a:sym typeface="Calibri"/>
            </a:endParaRPr>
          </a:p>
          <a:p>
            <a:pPr marL="342900" lvl="0" indent="-2921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Transcript review</a:t>
            </a:r>
            <a:endParaRPr sz="2400">
              <a:solidFill>
                <a:schemeClr val="dk2"/>
              </a:solidFill>
              <a:latin typeface="Calibri"/>
              <a:ea typeface="Calibri"/>
              <a:cs typeface="Calibri"/>
              <a:sym typeface="Calibri"/>
            </a:endParaRPr>
          </a:p>
          <a:p>
            <a:pPr marL="342900" lvl="0" indent="-292100" algn="l" rtl="0">
              <a:spcBef>
                <a:spcPts val="1200"/>
              </a:spcBef>
              <a:spcAft>
                <a:spcPts val="0"/>
              </a:spcAft>
              <a:buClr>
                <a:schemeClr val="dk2"/>
              </a:buClr>
              <a:buSzPts val="2400"/>
              <a:buChar char="•"/>
            </a:pPr>
            <a:r>
              <a:rPr lang="en-US" sz="2400">
                <a:solidFill>
                  <a:schemeClr val="dk2"/>
                </a:solidFill>
                <a:latin typeface="Calibri"/>
                <a:ea typeface="Calibri"/>
                <a:cs typeface="Calibri"/>
                <a:sym typeface="Calibri"/>
              </a:rPr>
              <a:t>Interview tips</a:t>
            </a:r>
            <a:endParaRPr sz="2400">
              <a:solidFill>
                <a:schemeClr val="dk2"/>
              </a:solidFill>
              <a:latin typeface="Calibri"/>
              <a:ea typeface="Calibri"/>
              <a:cs typeface="Calibri"/>
              <a:sym typeface="Calibri"/>
            </a:endParaRPr>
          </a:p>
          <a:p>
            <a:pPr marL="342900" lvl="0" indent="-292100" algn="l" rtl="0">
              <a:spcBef>
                <a:spcPts val="1200"/>
              </a:spcBef>
              <a:spcAft>
                <a:spcPts val="0"/>
              </a:spcAft>
              <a:buClr>
                <a:schemeClr val="dk2"/>
              </a:buClr>
              <a:buSzPts val="2400"/>
              <a:buChar char="•"/>
            </a:pPr>
            <a:r>
              <a:rPr lang="en-US" sz="2400">
                <a:solidFill>
                  <a:schemeClr val="dk2"/>
                </a:solidFill>
              </a:rPr>
              <a:t>Campus Tours</a:t>
            </a:r>
            <a:endParaRPr sz="2400">
              <a:solidFill>
                <a:schemeClr val="dk2"/>
              </a:solidFill>
            </a:endParaRPr>
          </a:p>
          <a:p>
            <a:pPr marL="342900" lvl="0" indent="-292100" algn="l" rtl="0">
              <a:spcBef>
                <a:spcPts val="1200"/>
              </a:spcBef>
              <a:spcAft>
                <a:spcPts val="0"/>
              </a:spcAft>
              <a:buClr>
                <a:schemeClr val="dk2"/>
              </a:buClr>
              <a:buSzPts val="2400"/>
              <a:buChar char="•"/>
            </a:pPr>
            <a:r>
              <a:rPr lang="en-US" sz="2400">
                <a:solidFill>
                  <a:schemeClr val="dk2"/>
                </a:solidFill>
              </a:rPr>
              <a:t>Connect with a Current Student</a:t>
            </a:r>
            <a:endParaRPr sz="2400">
              <a:solidFill>
                <a:schemeClr val="dk2"/>
              </a:solidFill>
            </a:endParaRPr>
          </a:p>
        </p:txBody>
      </p:sp>
      <p:sp>
        <p:nvSpPr>
          <p:cNvPr id="239" name="Google Shape;239;p28"/>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Services We Offer</a:t>
            </a:r>
            <a:endParaRPr/>
          </a:p>
        </p:txBody>
      </p:sp>
      <p:cxnSp>
        <p:nvCxnSpPr>
          <p:cNvPr id="240" name="Google Shape;240;p28"/>
          <p:cNvCxnSpPr/>
          <p:nvPr/>
        </p:nvCxnSpPr>
        <p:spPr>
          <a:xfrm>
            <a:off x="762000" y="742950"/>
            <a:ext cx="7620000" cy="0"/>
          </a:xfrm>
          <a:prstGeom prst="straightConnector1">
            <a:avLst/>
          </a:prstGeom>
          <a:noFill/>
          <a:ln w="25400" cap="flat" cmpd="sng">
            <a:solidFill>
              <a:srgbClr val="F2F2F2">
                <a:alpha val="84710"/>
              </a:srgbClr>
            </a:solidFill>
            <a:prstDash val="solid"/>
            <a:round/>
            <a:headEnd type="none" w="sm" len="sm"/>
            <a:tailEnd type="none" w="sm" len="sm"/>
          </a:ln>
          <a:effectLst>
            <a:outerShdw blurRad="50800" dist="25400" algn="bl" rotWithShape="0">
              <a:srgbClr val="000000">
                <a:alpha val="60000"/>
              </a:srgbClr>
            </a:outerShdw>
          </a:effectLst>
        </p:spPr>
      </p:cxnSp>
      <p:pic>
        <p:nvPicPr>
          <p:cNvPr id="241" name="Google Shape;241;p28"/>
          <p:cNvPicPr preferRelativeResize="0"/>
          <p:nvPr/>
        </p:nvPicPr>
        <p:blipFill rotWithShape="1">
          <a:blip r:embed="rId4">
            <a:alphaModFix/>
          </a:blip>
          <a:srcRect/>
          <a:stretch/>
        </p:blipFill>
        <p:spPr>
          <a:xfrm>
            <a:off x="5890075" y="1195125"/>
            <a:ext cx="2362200" cy="3543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9"/>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248" name="Google Shape;248;p29"/>
          <p:cNvSpPr txBox="1">
            <a:spLocks noGrp="1"/>
          </p:cNvSpPr>
          <p:nvPr>
            <p:ph type="body" idx="1"/>
          </p:nvPr>
        </p:nvSpPr>
        <p:spPr>
          <a:xfrm>
            <a:off x="802100" y="1207975"/>
            <a:ext cx="4760400" cy="3272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None/>
            </a:pPr>
            <a:r>
              <a:rPr lang="en-US" sz="2400" u="sng">
                <a:solidFill>
                  <a:schemeClr val="dk2"/>
                </a:solidFill>
                <a:latin typeface="Calibri"/>
                <a:ea typeface="Calibri"/>
                <a:cs typeface="Calibri"/>
                <a:sym typeface="Calibri"/>
              </a:rPr>
              <a:t>Virtual Workshops</a:t>
            </a:r>
            <a:endParaRPr sz="2400"/>
          </a:p>
          <a:p>
            <a:pPr marL="342900" lvl="0" indent="-32258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Interview etiquette</a:t>
            </a:r>
            <a:endParaRPr sz="2400"/>
          </a:p>
          <a:p>
            <a:pPr marL="342900" lvl="0" indent="-32258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Mock interviews</a:t>
            </a:r>
            <a:endParaRPr sz="2400"/>
          </a:p>
          <a:p>
            <a:pPr marL="342900" lvl="0" indent="-32258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MCAT/DAT prep</a:t>
            </a:r>
            <a:endParaRPr sz="2400"/>
          </a:p>
          <a:p>
            <a:pPr marL="342900" lvl="0" indent="-322580" algn="l" rtl="0">
              <a:spcBef>
                <a:spcPts val="0"/>
              </a:spcBef>
              <a:spcAft>
                <a:spcPts val="0"/>
              </a:spcAft>
              <a:buClr>
                <a:schemeClr val="dk2"/>
              </a:buClr>
              <a:buSzPts val="2400"/>
              <a:buChar char="•"/>
            </a:pPr>
            <a:r>
              <a:rPr lang="en-US" sz="2400">
                <a:solidFill>
                  <a:schemeClr val="dk2"/>
                </a:solidFill>
                <a:latin typeface="Calibri"/>
                <a:ea typeface="Calibri"/>
                <a:cs typeface="Calibri"/>
                <a:sym typeface="Calibri"/>
              </a:rPr>
              <a:t>History of </a:t>
            </a:r>
            <a:r>
              <a:rPr lang="en-US" sz="2400">
                <a:solidFill>
                  <a:schemeClr val="dk2"/>
                </a:solidFill>
              </a:rPr>
              <a:t>O</a:t>
            </a:r>
            <a:r>
              <a:rPr lang="en-US" sz="2400">
                <a:solidFill>
                  <a:schemeClr val="dk2"/>
                </a:solidFill>
                <a:latin typeface="Calibri"/>
                <a:ea typeface="Calibri"/>
                <a:cs typeface="Calibri"/>
                <a:sym typeface="Calibri"/>
              </a:rPr>
              <a:t>steopathy</a:t>
            </a:r>
            <a:endParaRPr sz="2400"/>
          </a:p>
          <a:p>
            <a:pPr marL="342900" lvl="0" indent="-170180" algn="l" rtl="0">
              <a:spcBef>
                <a:spcPts val="0"/>
              </a:spcBef>
              <a:spcAft>
                <a:spcPts val="0"/>
              </a:spcAft>
              <a:buClr>
                <a:schemeClr val="lt1"/>
              </a:buClr>
              <a:buSzPts val="3200"/>
              <a:buNone/>
            </a:pPr>
            <a:endParaRPr sz="240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3200"/>
              <a:buNone/>
            </a:pPr>
            <a:r>
              <a:rPr lang="en-US" sz="2400">
                <a:solidFill>
                  <a:schemeClr val="dk2"/>
                </a:solidFill>
              </a:rPr>
              <a:t>Follow us for our events!</a:t>
            </a:r>
            <a:endParaRPr sz="2400">
              <a:solidFill>
                <a:schemeClr val="dk2"/>
              </a:solidFill>
              <a:latin typeface="Calibri"/>
              <a:ea typeface="Calibri"/>
              <a:cs typeface="Calibri"/>
              <a:sym typeface="Calibri"/>
            </a:endParaRPr>
          </a:p>
        </p:txBody>
      </p:sp>
      <p:sp>
        <p:nvSpPr>
          <p:cNvPr id="249" name="Google Shape;249;p29"/>
          <p:cNvSpPr txBox="1"/>
          <p:nvPr/>
        </p:nvSpPr>
        <p:spPr>
          <a:xfrm>
            <a:off x="457200" y="-57150"/>
            <a:ext cx="8229600" cy="12264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2"/>
              </a:buClr>
              <a:buSzPts val="1920"/>
              <a:buFont typeface="Calibri"/>
              <a:buNone/>
            </a:pPr>
            <a:r>
              <a:rPr lang="en-US" sz="2720" b="1">
                <a:solidFill>
                  <a:schemeClr val="dk2"/>
                </a:solidFill>
                <a:latin typeface="Calibri"/>
                <a:ea typeface="Calibri"/>
                <a:cs typeface="Calibri"/>
                <a:sym typeface="Calibri"/>
              </a:rPr>
              <a:t>ATSU Admissions Office</a:t>
            </a:r>
            <a:endParaRPr sz="2720" b="1">
              <a:solidFill>
                <a:schemeClr val="dk2"/>
              </a:solidFill>
              <a:latin typeface="Calibri"/>
              <a:ea typeface="Calibri"/>
              <a:cs typeface="Calibri"/>
              <a:sym typeface="Calibri"/>
            </a:endParaRPr>
          </a:p>
          <a:p>
            <a:pPr marL="0" marR="0" lvl="0" indent="0" algn="ctr" rtl="0">
              <a:lnSpc>
                <a:spcPct val="80000"/>
              </a:lnSpc>
              <a:spcBef>
                <a:spcPts val="0"/>
              </a:spcBef>
              <a:spcAft>
                <a:spcPts val="0"/>
              </a:spcAft>
              <a:buClr>
                <a:schemeClr val="dk2"/>
              </a:buClr>
              <a:buSzPts val="1920"/>
              <a:buFont typeface="Calibri"/>
              <a:buNone/>
            </a:pPr>
            <a:r>
              <a:rPr lang="en-US" sz="2720" b="1" i="0" u="none" strike="noStrike" cap="none">
                <a:solidFill>
                  <a:schemeClr val="dk2"/>
                </a:solidFill>
                <a:latin typeface="Calibri"/>
                <a:ea typeface="Calibri"/>
                <a:cs typeface="Calibri"/>
                <a:sym typeface="Calibri"/>
              </a:rPr>
              <a:t>Professional Development Services</a:t>
            </a:r>
            <a:endParaRPr sz="2720" b="1" i="0" u="none" strike="noStrike" cap="none">
              <a:solidFill>
                <a:schemeClr val="dk2"/>
              </a:solidFill>
              <a:latin typeface="Calibri"/>
              <a:ea typeface="Calibri"/>
              <a:cs typeface="Calibri"/>
              <a:sym typeface="Calibri"/>
            </a:endParaRPr>
          </a:p>
          <a:p>
            <a:pPr marL="0" marR="0" lvl="0" indent="0" algn="ctr" rtl="0">
              <a:lnSpc>
                <a:spcPct val="80000"/>
              </a:lnSpc>
              <a:spcBef>
                <a:spcPts val="0"/>
              </a:spcBef>
              <a:spcAft>
                <a:spcPts val="0"/>
              </a:spcAft>
              <a:buClr>
                <a:schemeClr val="dk2"/>
              </a:buClr>
              <a:buSzPts val="1920"/>
              <a:buFont typeface="Calibri"/>
              <a:buNone/>
            </a:pPr>
            <a:endParaRPr sz="2720" b="1">
              <a:solidFill>
                <a:schemeClr val="dk2"/>
              </a:solidFill>
              <a:latin typeface="Calibri"/>
              <a:ea typeface="Calibri"/>
              <a:cs typeface="Calibri"/>
              <a:sym typeface="Calibri"/>
            </a:endParaRPr>
          </a:p>
        </p:txBody>
      </p:sp>
      <p:cxnSp>
        <p:nvCxnSpPr>
          <p:cNvPr id="250" name="Google Shape;250;p29"/>
          <p:cNvCxnSpPr/>
          <p:nvPr/>
        </p:nvCxnSpPr>
        <p:spPr>
          <a:xfrm>
            <a:off x="762000" y="742950"/>
            <a:ext cx="7620000" cy="0"/>
          </a:xfrm>
          <a:prstGeom prst="straightConnector1">
            <a:avLst/>
          </a:prstGeom>
          <a:noFill/>
          <a:ln w="25400" cap="flat" cmpd="sng">
            <a:solidFill>
              <a:srgbClr val="F2F2F2">
                <a:alpha val="84710"/>
              </a:srgbClr>
            </a:solidFill>
            <a:prstDash val="solid"/>
            <a:round/>
            <a:headEnd type="none" w="sm" len="sm"/>
            <a:tailEnd type="none" w="sm" len="sm"/>
          </a:ln>
          <a:effectLst>
            <a:outerShdw blurRad="50800" dist="25400" algn="bl" rotWithShape="0">
              <a:srgbClr val="000000">
                <a:alpha val="60000"/>
              </a:srgbClr>
            </a:outerShdw>
          </a:effectLst>
        </p:spPr>
      </p:cxnSp>
      <p:sp>
        <p:nvSpPr>
          <p:cNvPr id="251" name="Google Shape;251;p29"/>
          <p:cNvSpPr txBox="1"/>
          <p:nvPr/>
        </p:nvSpPr>
        <p:spPr>
          <a:xfrm>
            <a:off x="297325" y="4718575"/>
            <a:ext cx="8427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1" u="none" strike="noStrike" cap="none">
                <a:solidFill>
                  <a:schemeClr val="dk2"/>
                </a:solidFill>
                <a:latin typeface="Calibri"/>
                <a:ea typeface="Calibri"/>
                <a:cs typeface="Calibri"/>
                <a:sym typeface="Calibri"/>
              </a:rPr>
              <a:t>Use of services or attendance to programs does not </a:t>
            </a:r>
            <a:r>
              <a:rPr lang="en-US" i="1">
                <a:solidFill>
                  <a:schemeClr val="dk2"/>
                </a:solidFill>
                <a:latin typeface="Calibri"/>
                <a:ea typeface="Calibri"/>
                <a:cs typeface="Calibri"/>
                <a:sym typeface="Calibri"/>
              </a:rPr>
              <a:t>impact your chances for</a:t>
            </a:r>
            <a:r>
              <a:rPr lang="en-US" sz="1400" b="0" i="1" u="none" strike="noStrike" cap="none">
                <a:solidFill>
                  <a:schemeClr val="dk2"/>
                </a:solidFill>
                <a:latin typeface="Calibri"/>
                <a:ea typeface="Calibri"/>
                <a:cs typeface="Calibri"/>
                <a:sym typeface="Calibri"/>
              </a:rPr>
              <a:t> an interview or acceptance at ATSU.</a:t>
            </a:r>
            <a:endParaRPr/>
          </a:p>
        </p:txBody>
      </p:sp>
      <p:pic>
        <p:nvPicPr>
          <p:cNvPr id="252" name="Google Shape;252;p29"/>
          <p:cNvPicPr preferRelativeResize="0"/>
          <p:nvPr/>
        </p:nvPicPr>
        <p:blipFill>
          <a:blip r:embed="rId4">
            <a:alphaModFix/>
          </a:blip>
          <a:stretch>
            <a:fillRect/>
          </a:stretch>
        </p:blipFill>
        <p:spPr>
          <a:xfrm>
            <a:off x="5276104" y="1260925"/>
            <a:ext cx="2931220" cy="2945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0"/>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259" name="Google Shape;259;p30"/>
          <p:cNvSpPr txBox="1">
            <a:spLocks noGrp="1"/>
          </p:cNvSpPr>
          <p:nvPr>
            <p:ph type="body" idx="1"/>
          </p:nvPr>
        </p:nvSpPr>
        <p:spPr>
          <a:xfrm>
            <a:off x="457200" y="950525"/>
            <a:ext cx="8229600" cy="18777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2"/>
              </a:buClr>
              <a:buSzPts val="3200"/>
              <a:buNone/>
            </a:pPr>
            <a:r>
              <a:rPr lang="en-US">
                <a:solidFill>
                  <a:schemeClr val="dk2"/>
                </a:solidFill>
                <a:latin typeface="Calibri"/>
                <a:ea typeface="Calibri"/>
                <a:cs typeface="Calibri"/>
                <a:sym typeface="Calibri"/>
              </a:rPr>
              <a:t>www.atsu.edu/admissions</a:t>
            </a:r>
            <a:endParaRPr/>
          </a:p>
          <a:p>
            <a:pPr marL="0" lvl="0" indent="0" algn="ctr" rtl="0">
              <a:spcBef>
                <a:spcPts val="1200"/>
              </a:spcBef>
              <a:spcAft>
                <a:spcPts val="0"/>
              </a:spcAft>
              <a:buClr>
                <a:schemeClr val="dk2"/>
              </a:buClr>
              <a:buSzPts val="3200"/>
              <a:buNone/>
            </a:pPr>
            <a:r>
              <a:rPr lang="en-US">
                <a:solidFill>
                  <a:schemeClr val="dk2"/>
                </a:solidFill>
                <a:latin typeface="Calibri"/>
                <a:ea typeface="Calibri"/>
                <a:cs typeface="Calibri"/>
                <a:sym typeface="Calibri"/>
              </a:rPr>
              <a:t>866.626.2878 x 2237</a:t>
            </a:r>
            <a:endParaRPr/>
          </a:p>
          <a:p>
            <a:pPr marL="0" lvl="0" indent="0" algn="ctr" rtl="0">
              <a:spcBef>
                <a:spcPts val="1200"/>
              </a:spcBef>
              <a:spcAft>
                <a:spcPts val="0"/>
              </a:spcAft>
              <a:buClr>
                <a:schemeClr val="dk2"/>
              </a:buClr>
              <a:buSzPts val="3200"/>
              <a:buNone/>
            </a:pPr>
            <a:r>
              <a:rPr lang="en-US">
                <a:solidFill>
                  <a:schemeClr val="dk2"/>
                </a:solidFill>
                <a:latin typeface="Calibri"/>
                <a:ea typeface="Calibri"/>
                <a:cs typeface="Calibri"/>
                <a:sym typeface="Calibri"/>
              </a:rPr>
              <a:t>Admissions@atsu.edu</a:t>
            </a:r>
            <a:endParaRPr/>
          </a:p>
        </p:txBody>
      </p:sp>
      <p:sp>
        <p:nvSpPr>
          <p:cNvPr id="260" name="Google Shape;260;p30"/>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Contact Us</a:t>
            </a:r>
            <a:endParaRPr/>
          </a:p>
        </p:txBody>
      </p:sp>
      <p:cxnSp>
        <p:nvCxnSpPr>
          <p:cNvPr id="261" name="Google Shape;261;p30"/>
          <p:cNvCxnSpPr/>
          <p:nvPr/>
        </p:nvCxnSpPr>
        <p:spPr>
          <a:xfrm>
            <a:off x="762000" y="8572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pic>
        <p:nvPicPr>
          <p:cNvPr id="262" name="Google Shape;262;p30"/>
          <p:cNvPicPr preferRelativeResize="0"/>
          <p:nvPr/>
        </p:nvPicPr>
        <p:blipFill rotWithShape="1">
          <a:blip r:embed="rId4">
            <a:alphaModFix/>
          </a:blip>
          <a:srcRect/>
          <a:stretch/>
        </p:blipFill>
        <p:spPr>
          <a:xfrm>
            <a:off x="3002914" y="2921500"/>
            <a:ext cx="3138174" cy="209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96" name="Google Shape;96;p14"/>
          <p:cNvSpPr txBox="1">
            <a:spLocks noGrp="1"/>
          </p:cNvSpPr>
          <p:nvPr>
            <p:ph type="title"/>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800"/>
              <a:buFont typeface="Calibri"/>
              <a:buNone/>
            </a:pPr>
            <a:r>
              <a:rPr lang="en-US" sz="4800" b="1">
                <a:solidFill>
                  <a:schemeClr val="dk2"/>
                </a:solidFill>
              </a:rPr>
              <a:t>A.T. Still University</a:t>
            </a:r>
            <a:endParaRPr sz="4800" b="1">
              <a:solidFill>
                <a:schemeClr val="dk2"/>
              </a:solidFill>
            </a:endParaRPr>
          </a:p>
        </p:txBody>
      </p:sp>
      <p:sp>
        <p:nvSpPr>
          <p:cNvPr id="97" name="Google Shape;97;p14"/>
          <p:cNvSpPr txBox="1">
            <a:spLocks noGrp="1"/>
          </p:cNvSpPr>
          <p:nvPr>
            <p:ph type="body" idx="1"/>
          </p:nvPr>
        </p:nvSpPr>
        <p:spPr>
          <a:xfrm>
            <a:off x="457199" y="914400"/>
            <a:ext cx="8229600" cy="33945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800"/>
              <a:buNone/>
            </a:pPr>
            <a:r>
              <a:rPr lang="en-US" sz="2400">
                <a:solidFill>
                  <a:schemeClr val="dk2"/>
                </a:solidFill>
              </a:rPr>
              <a:t>Arizona School of Dentistry &amp; Oral Health</a:t>
            </a:r>
            <a:endParaRPr sz="2400"/>
          </a:p>
          <a:p>
            <a:pPr marL="0" lvl="0" indent="0" algn="ctr" rtl="0">
              <a:spcBef>
                <a:spcPts val="0"/>
              </a:spcBef>
              <a:spcAft>
                <a:spcPts val="0"/>
              </a:spcAft>
              <a:buClr>
                <a:schemeClr val="dk2"/>
              </a:buClr>
              <a:buSzPts val="2800"/>
              <a:buNone/>
            </a:pPr>
            <a:r>
              <a:rPr lang="en-US" sz="2400">
                <a:solidFill>
                  <a:schemeClr val="dk2"/>
                </a:solidFill>
              </a:rPr>
              <a:t>Missouri School of Dentistry &amp; Oral Health</a:t>
            </a:r>
            <a:endParaRPr sz="2400"/>
          </a:p>
          <a:p>
            <a:pPr marL="0" lvl="0" indent="0" algn="ctr" rtl="0">
              <a:spcBef>
                <a:spcPts val="0"/>
              </a:spcBef>
              <a:spcAft>
                <a:spcPts val="0"/>
              </a:spcAft>
              <a:buClr>
                <a:schemeClr val="dk2"/>
              </a:buClr>
              <a:buSzPts val="2800"/>
              <a:buNone/>
            </a:pPr>
            <a:r>
              <a:rPr lang="en-US" sz="2400">
                <a:solidFill>
                  <a:schemeClr val="dk2"/>
                </a:solidFill>
                <a:latin typeface="Calibri"/>
                <a:ea typeface="Calibri"/>
                <a:cs typeface="Calibri"/>
                <a:sym typeface="Calibri"/>
              </a:rPr>
              <a:t>Kirksville College of Osteopathic Medicine</a:t>
            </a:r>
            <a:endParaRPr sz="2400"/>
          </a:p>
          <a:p>
            <a:pPr marL="0" lvl="0" indent="0" algn="ctr" rtl="0">
              <a:spcBef>
                <a:spcPts val="0"/>
              </a:spcBef>
              <a:spcAft>
                <a:spcPts val="0"/>
              </a:spcAft>
              <a:buClr>
                <a:schemeClr val="dk2"/>
              </a:buClr>
              <a:buSzPts val="2800"/>
              <a:buNone/>
            </a:pPr>
            <a:r>
              <a:rPr lang="en-US" sz="2400">
                <a:solidFill>
                  <a:schemeClr val="dk2"/>
                </a:solidFill>
                <a:latin typeface="Calibri"/>
                <a:ea typeface="Calibri"/>
                <a:cs typeface="Calibri"/>
                <a:sym typeface="Calibri"/>
              </a:rPr>
              <a:t>School of Osteopathic Medicine in Arizona</a:t>
            </a:r>
            <a:endParaRPr sz="2400"/>
          </a:p>
          <a:p>
            <a:pPr marL="0" lvl="0" indent="0" algn="ctr" rtl="0">
              <a:spcBef>
                <a:spcPts val="0"/>
              </a:spcBef>
              <a:spcAft>
                <a:spcPts val="0"/>
              </a:spcAft>
              <a:buClr>
                <a:schemeClr val="dk2"/>
              </a:buClr>
              <a:buSzPts val="2800"/>
              <a:buNone/>
            </a:pPr>
            <a:r>
              <a:rPr lang="en-US" sz="2400">
                <a:solidFill>
                  <a:schemeClr val="dk2"/>
                </a:solidFill>
                <a:latin typeface="Calibri"/>
                <a:ea typeface="Calibri"/>
                <a:cs typeface="Calibri"/>
                <a:sym typeface="Calibri"/>
              </a:rPr>
              <a:t>Arizona School of Health Sciences</a:t>
            </a:r>
            <a:endParaRPr sz="2400">
              <a:solidFill>
                <a:schemeClr val="dk2"/>
              </a:solidFill>
            </a:endParaRPr>
          </a:p>
          <a:p>
            <a:pPr marL="0" lvl="0" indent="0" algn="ctr" rtl="0">
              <a:spcBef>
                <a:spcPts val="0"/>
              </a:spcBef>
              <a:spcAft>
                <a:spcPts val="0"/>
              </a:spcAft>
              <a:buClr>
                <a:schemeClr val="dk2"/>
              </a:buClr>
              <a:buSzPts val="2800"/>
              <a:buNone/>
            </a:pPr>
            <a:r>
              <a:rPr lang="en-US" sz="2400">
                <a:solidFill>
                  <a:schemeClr val="dk2"/>
                </a:solidFill>
              </a:rPr>
              <a:t> College of Graduate Health Studies            </a:t>
            </a:r>
            <a:endParaRPr sz="2400"/>
          </a:p>
          <a:p>
            <a:pPr marL="0" lvl="0" indent="0" algn="ctr" rtl="0">
              <a:spcBef>
                <a:spcPts val="0"/>
              </a:spcBef>
              <a:spcAft>
                <a:spcPts val="0"/>
              </a:spcAft>
              <a:buClr>
                <a:schemeClr val="dk2"/>
              </a:buClr>
              <a:buSzPts val="2800"/>
              <a:buNone/>
            </a:pPr>
            <a:r>
              <a:rPr lang="en-US" sz="2400">
                <a:solidFill>
                  <a:schemeClr val="dk2"/>
                </a:solidFill>
              </a:rPr>
              <a:t>  College for Healthy Communities</a:t>
            </a:r>
            <a:endParaRPr sz="2400"/>
          </a:p>
        </p:txBody>
      </p:sp>
      <p:pic>
        <p:nvPicPr>
          <p:cNvPr id="98" name="Google Shape;98;p14"/>
          <p:cNvPicPr preferRelativeResize="0"/>
          <p:nvPr/>
        </p:nvPicPr>
        <p:blipFill rotWithShape="1">
          <a:blip r:embed="rId4">
            <a:alphaModFix/>
          </a:blip>
          <a:srcRect/>
          <a:stretch/>
        </p:blipFill>
        <p:spPr>
          <a:xfrm>
            <a:off x="1123812" y="3821225"/>
            <a:ext cx="6896375" cy="1305950"/>
          </a:xfrm>
          <a:prstGeom prst="rect">
            <a:avLst/>
          </a:prstGeom>
          <a:noFill/>
          <a:ln>
            <a:noFill/>
          </a:ln>
        </p:spPr>
      </p:pic>
      <p:cxnSp>
        <p:nvCxnSpPr>
          <p:cNvPr id="99" name="Google Shape;99;p14"/>
          <p:cNvCxnSpPr/>
          <p:nvPr/>
        </p:nvCxnSpPr>
        <p:spPr>
          <a:xfrm>
            <a:off x="762000" y="7429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106" name="Google Shape;106;p15"/>
          <p:cNvSpPr txBox="1">
            <a:spLocks noGrp="1"/>
          </p:cNvSpPr>
          <p:nvPr>
            <p:ph type="title"/>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800"/>
              <a:buFont typeface="Calibri"/>
              <a:buNone/>
            </a:pPr>
            <a:r>
              <a:rPr lang="en-US" sz="4800" b="1">
                <a:solidFill>
                  <a:schemeClr val="dk2"/>
                </a:solidFill>
              </a:rPr>
              <a:t>A.T. Still University</a:t>
            </a:r>
            <a:endParaRPr sz="4800" b="1">
              <a:solidFill>
                <a:schemeClr val="dk2"/>
              </a:solidFill>
            </a:endParaRPr>
          </a:p>
        </p:txBody>
      </p:sp>
      <p:sp>
        <p:nvSpPr>
          <p:cNvPr id="107" name="Google Shape;107;p15"/>
          <p:cNvSpPr txBox="1">
            <a:spLocks noGrp="1"/>
          </p:cNvSpPr>
          <p:nvPr>
            <p:ph type="body" idx="1"/>
          </p:nvPr>
        </p:nvSpPr>
        <p:spPr>
          <a:xfrm>
            <a:off x="457199" y="914400"/>
            <a:ext cx="8229600" cy="33945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800"/>
              <a:buNone/>
            </a:pPr>
            <a:r>
              <a:rPr lang="en-US" sz="2400" b="1">
                <a:solidFill>
                  <a:schemeClr val="dk2"/>
                </a:solidFill>
              </a:rPr>
              <a:t>Arizona School of Dentistry &amp; Oral Health</a:t>
            </a:r>
            <a:endParaRPr sz="2400" b="1"/>
          </a:p>
          <a:p>
            <a:pPr marL="0" lvl="0" indent="0" algn="ctr" rtl="0">
              <a:spcBef>
                <a:spcPts val="0"/>
              </a:spcBef>
              <a:spcAft>
                <a:spcPts val="0"/>
              </a:spcAft>
              <a:buClr>
                <a:schemeClr val="dk2"/>
              </a:buClr>
              <a:buSzPts val="2800"/>
              <a:buNone/>
            </a:pPr>
            <a:r>
              <a:rPr lang="en-US" sz="2400" b="1">
                <a:solidFill>
                  <a:schemeClr val="dk2"/>
                </a:solidFill>
              </a:rPr>
              <a:t>Missouri School of Dentistry &amp; Oral Health</a:t>
            </a:r>
            <a:endParaRPr sz="2400" b="1"/>
          </a:p>
          <a:p>
            <a:pPr marL="0" lvl="0" indent="0" algn="ctr" rtl="0">
              <a:spcBef>
                <a:spcPts val="0"/>
              </a:spcBef>
              <a:spcAft>
                <a:spcPts val="0"/>
              </a:spcAft>
              <a:buClr>
                <a:schemeClr val="dk2"/>
              </a:buClr>
              <a:buSzPts val="2800"/>
              <a:buNone/>
            </a:pPr>
            <a:r>
              <a:rPr lang="en-US" sz="2400">
                <a:solidFill>
                  <a:schemeClr val="dk2"/>
                </a:solidFill>
                <a:latin typeface="Calibri"/>
                <a:ea typeface="Calibri"/>
                <a:cs typeface="Calibri"/>
                <a:sym typeface="Calibri"/>
              </a:rPr>
              <a:t>Kirksville College of Osteopathic Medicine</a:t>
            </a:r>
            <a:endParaRPr sz="2400"/>
          </a:p>
          <a:p>
            <a:pPr marL="0" lvl="0" indent="0" algn="ctr" rtl="0">
              <a:spcBef>
                <a:spcPts val="0"/>
              </a:spcBef>
              <a:spcAft>
                <a:spcPts val="0"/>
              </a:spcAft>
              <a:buClr>
                <a:schemeClr val="dk2"/>
              </a:buClr>
              <a:buSzPts val="2800"/>
              <a:buNone/>
            </a:pPr>
            <a:r>
              <a:rPr lang="en-US" sz="2400">
                <a:solidFill>
                  <a:schemeClr val="dk2"/>
                </a:solidFill>
                <a:latin typeface="Calibri"/>
                <a:ea typeface="Calibri"/>
                <a:cs typeface="Calibri"/>
                <a:sym typeface="Calibri"/>
              </a:rPr>
              <a:t>School of Osteopathic Medicine in Arizona</a:t>
            </a:r>
            <a:endParaRPr sz="2400"/>
          </a:p>
          <a:p>
            <a:pPr marL="0" lvl="0" indent="0" algn="ctr" rtl="0">
              <a:spcBef>
                <a:spcPts val="0"/>
              </a:spcBef>
              <a:spcAft>
                <a:spcPts val="0"/>
              </a:spcAft>
              <a:buClr>
                <a:schemeClr val="dk2"/>
              </a:buClr>
              <a:buSzPts val="2800"/>
              <a:buNone/>
            </a:pPr>
            <a:r>
              <a:rPr lang="en-US" sz="2400">
                <a:solidFill>
                  <a:schemeClr val="dk2"/>
                </a:solidFill>
                <a:latin typeface="Calibri"/>
                <a:ea typeface="Calibri"/>
                <a:cs typeface="Calibri"/>
                <a:sym typeface="Calibri"/>
              </a:rPr>
              <a:t>Arizona School of Health Sciences</a:t>
            </a:r>
            <a:endParaRPr sz="2400">
              <a:solidFill>
                <a:schemeClr val="dk2"/>
              </a:solidFill>
            </a:endParaRPr>
          </a:p>
          <a:p>
            <a:pPr marL="0" lvl="0" indent="0" algn="ctr" rtl="0">
              <a:spcBef>
                <a:spcPts val="0"/>
              </a:spcBef>
              <a:spcAft>
                <a:spcPts val="0"/>
              </a:spcAft>
              <a:buClr>
                <a:schemeClr val="dk2"/>
              </a:buClr>
              <a:buSzPts val="2800"/>
              <a:buNone/>
            </a:pPr>
            <a:r>
              <a:rPr lang="en-US" sz="2400">
                <a:solidFill>
                  <a:schemeClr val="dk2"/>
                </a:solidFill>
              </a:rPr>
              <a:t> College of Graduate Health Studies            </a:t>
            </a:r>
            <a:endParaRPr sz="2400"/>
          </a:p>
          <a:p>
            <a:pPr marL="0" lvl="0" indent="0" algn="ctr" rtl="0">
              <a:spcBef>
                <a:spcPts val="0"/>
              </a:spcBef>
              <a:spcAft>
                <a:spcPts val="0"/>
              </a:spcAft>
              <a:buClr>
                <a:schemeClr val="dk2"/>
              </a:buClr>
              <a:buSzPts val="2800"/>
              <a:buNone/>
            </a:pPr>
            <a:r>
              <a:rPr lang="en-US" sz="2400">
                <a:solidFill>
                  <a:schemeClr val="dk2"/>
                </a:solidFill>
              </a:rPr>
              <a:t>  College for Healthy Communities</a:t>
            </a:r>
            <a:endParaRPr sz="2400"/>
          </a:p>
        </p:txBody>
      </p:sp>
      <p:pic>
        <p:nvPicPr>
          <p:cNvPr id="108" name="Google Shape;108;p15"/>
          <p:cNvPicPr preferRelativeResize="0"/>
          <p:nvPr/>
        </p:nvPicPr>
        <p:blipFill rotWithShape="1">
          <a:blip r:embed="rId4">
            <a:alphaModFix/>
          </a:blip>
          <a:srcRect/>
          <a:stretch/>
        </p:blipFill>
        <p:spPr>
          <a:xfrm>
            <a:off x="1123812" y="3821225"/>
            <a:ext cx="6896375" cy="1305950"/>
          </a:xfrm>
          <a:prstGeom prst="rect">
            <a:avLst/>
          </a:prstGeom>
          <a:noFill/>
          <a:ln>
            <a:noFill/>
          </a:ln>
        </p:spPr>
      </p:pic>
      <p:cxnSp>
        <p:nvCxnSpPr>
          <p:cNvPr id="109" name="Google Shape;109;p15"/>
          <p:cNvCxnSpPr/>
          <p:nvPr/>
        </p:nvCxnSpPr>
        <p:spPr>
          <a:xfrm>
            <a:off x="762000" y="742950"/>
            <a:ext cx="7620000" cy="0"/>
          </a:xfrm>
          <a:prstGeom prst="straightConnector1">
            <a:avLst/>
          </a:prstGeom>
          <a:noFill/>
          <a:ln w="25400" cap="flat" cmpd="sng">
            <a:solidFill>
              <a:srgbClr val="F2F2F2">
                <a:alpha val="84710"/>
              </a:srgbClr>
            </a:solidFill>
            <a:prstDash val="solid"/>
            <a:round/>
            <a:headEnd type="none" w="sm" len="sm"/>
            <a:tailEnd type="none" w="sm" len="sm"/>
          </a:ln>
          <a:effectLst>
            <a:outerShdw blurRad="50800" dist="25400" algn="bl" rotWithShape="0">
              <a:srgbClr val="000000">
                <a:alpha val="60000"/>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116" name="Google Shape;116;p16"/>
          <p:cNvSpPr txBox="1">
            <a:spLocks noGrp="1"/>
          </p:cNvSpPr>
          <p:nvPr>
            <p:ph type="body" idx="1"/>
          </p:nvPr>
        </p:nvSpPr>
        <p:spPr>
          <a:xfrm>
            <a:off x="810725" y="839600"/>
            <a:ext cx="7530000" cy="41097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2"/>
              </a:buClr>
              <a:buSzPts val="3200"/>
              <a:buNone/>
            </a:pPr>
            <a:r>
              <a:rPr lang="en-US" sz="2900">
                <a:solidFill>
                  <a:schemeClr val="dk2"/>
                </a:solidFill>
                <a:latin typeface="Calibri"/>
                <a:ea typeface="Calibri"/>
                <a:cs typeface="Calibri"/>
                <a:sym typeface="Calibri"/>
              </a:rPr>
              <a:t>A.T. Still University of Health Sciences serves as a</a:t>
            </a:r>
            <a:r>
              <a:rPr lang="en-US" sz="2900">
                <a:solidFill>
                  <a:schemeClr val="dk2"/>
                </a:solidFill>
              </a:rPr>
              <a:t> </a:t>
            </a:r>
            <a:r>
              <a:rPr lang="en-US" sz="2900">
                <a:solidFill>
                  <a:schemeClr val="dk2"/>
                </a:solidFill>
                <a:latin typeface="Calibri"/>
                <a:ea typeface="Calibri"/>
                <a:cs typeface="Calibri"/>
                <a:sym typeface="Calibri"/>
              </a:rPr>
              <a:t>learning-centered university dedicated to preparing</a:t>
            </a:r>
            <a:r>
              <a:rPr lang="en-US" sz="2900">
                <a:solidFill>
                  <a:schemeClr val="dk2"/>
                </a:solidFill>
              </a:rPr>
              <a:t> </a:t>
            </a:r>
            <a:r>
              <a:rPr lang="en-US" sz="2900" u="sng">
                <a:solidFill>
                  <a:schemeClr val="dk2"/>
                </a:solidFill>
                <a:latin typeface="Calibri"/>
                <a:ea typeface="Calibri"/>
                <a:cs typeface="Calibri"/>
                <a:sym typeface="Calibri"/>
              </a:rPr>
              <a:t>highly competent professionals</a:t>
            </a:r>
            <a:r>
              <a:rPr lang="en-US" sz="2900">
                <a:solidFill>
                  <a:srgbClr val="EEE800"/>
                </a:solidFill>
                <a:latin typeface="Calibri"/>
                <a:ea typeface="Calibri"/>
                <a:cs typeface="Calibri"/>
                <a:sym typeface="Calibri"/>
              </a:rPr>
              <a:t> </a:t>
            </a:r>
            <a:r>
              <a:rPr lang="en-US" sz="2900">
                <a:solidFill>
                  <a:schemeClr val="dk2"/>
                </a:solidFill>
                <a:latin typeface="Calibri"/>
                <a:ea typeface="Calibri"/>
                <a:cs typeface="Calibri"/>
                <a:sym typeface="Calibri"/>
              </a:rPr>
              <a:t>through innovative</a:t>
            </a:r>
            <a:r>
              <a:rPr lang="en-US" sz="2900">
                <a:solidFill>
                  <a:schemeClr val="dk2"/>
                </a:solidFill>
              </a:rPr>
              <a:t> </a:t>
            </a:r>
            <a:r>
              <a:rPr lang="en-US" sz="2900">
                <a:solidFill>
                  <a:schemeClr val="dk2"/>
                </a:solidFill>
                <a:latin typeface="Calibri"/>
                <a:ea typeface="Calibri"/>
                <a:cs typeface="Calibri"/>
                <a:sym typeface="Calibri"/>
              </a:rPr>
              <a:t>academic programs with a commitment to continue its</a:t>
            </a:r>
            <a:r>
              <a:rPr lang="en-US" sz="2900">
                <a:solidFill>
                  <a:schemeClr val="dk2"/>
                </a:solidFill>
              </a:rPr>
              <a:t> </a:t>
            </a:r>
            <a:r>
              <a:rPr lang="en-US" sz="2900" u="sng">
                <a:solidFill>
                  <a:schemeClr val="dk2"/>
                </a:solidFill>
                <a:latin typeface="Calibri"/>
                <a:ea typeface="Calibri"/>
                <a:cs typeface="Calibri"/>
                <a:sym typeface="Calibri"/>
              </a:rPr>
              <a:t>osteopathic heritage</a:t>
            </a:r>
            <a:r>
              <a:rPr lang="en-US" sz="2900">
                <a:solidFill>
                  <a:srgbClr val="FFFF00"/>
                </a:solidFill>
                <a:latin typeface="Calibri"/>
                <a:ea typeface="Calibri"/>
                <a:cs typeface="Calibri"/>
                <a:sym typeface="Calibri"/>
              </a:rPr>
              <a:t> </a:t>
            </a:r>
            <a:r>
              <a:rPr lang="en-US" sz="2900">
                <a:solidFill>
                  <a:schemeClr val="dk2"/>
                </a:solidFill>
                <a:latin typeface="Calibri"/>
                <a:ea typeface="Calibri"/>
                <a:cs typeface="Calibri"/>
                <a:sym typeface="Calibri"/>
              </a:rPr>
              <a:t>and focus on </a:t>
            </a:r>
            <a:r>
              <a:rPr lang="en-US" sz="2900" u="sng">
                <a:solidFill>
                  <a:schemeClr val="dk2"/>
                </a:solidFill>
                <a:latin typeface="Calibri"/>
                <a:ea typeface="Calibri"/>
                <a:cs typeface="Calibri"/>
                <a:sym typeface="Calibri"/>
              </a:rPr>
              <a:t>whole</a:t>
            </a:r>
            <a:r>
              <a:rPr lang="en-US" sz="2900" u="sng">
                <a:solidFill>
                  <a:schemeClr val="dk2"/>
                </a:solidFill>
              </a:rPr>
              <a:t>-</a:t>
            </a:r>
            <a:r>
              <a:rPr lang="en-US" sz="2900" u="sng">
                <a:solidFill>
                  <a:schemeClr val="dk2"/>
                </a:solidFill>
                <a:latin typeface="Calibri"/>
                <a:ea typeface="Calibri"/>
                <a:cs typeface="Calibri"/>
                <a:sym typeface="Calibri"/>
              </a:rPr>
              <a:t>person</a:t>
            </a:r>
            <a:r>
              <a:rPr lang="en-US" sz="2900" u="sng">
                <a:solidFill>
                  <a:schemeClr val="dk2"/>
                </a:solidFill>
              </a:rPr>
              <a:t> </a:t>
            </a:r>
            <a:r>
              <a:rPr lang="en-US" sz="2900" u="sng">
                <a:solidFill>
                  <a:schemeClr val="dk2"/>
                </a:solidFill>
                <a:latin typeface="Calibri"/>
                <a:ea typeface="Calibri"/>
                <a:cs typeface="Calibri"/>
                <a:sym typeface="Calibri"/>
              </a:rPr>
              <a:t>healthcare</a:t>
            </a:r>
            <a:r>
              <a:rPr lang="en-US" sz="2900">
                <a:solidFill>
                  <a:schemeClr val="dk2"/>
                </a:solidFill>
                <a:latin typeface="Calibri"/>
                <a:ea typeface="Calibri"/>
                <a:cs typeface="Calibri"/>
                <a:sym typeface="Calibri"/>
              </a:rPr>
              <a:t>,</a:t>
            </a:r>
            <a:r>
              <a:rPr lang="en-US" sz="2900">
                <a:latin typeface="Calibri"/>
                <a:ea typeface="Calibri"/>
                <a:cs typeface="Calibri"/>
                <a:sym typeface="Calibri"/>
              </a:rPr>
              <a:t> </a:t>
            </a:r>
            <a:r>
              <a:rPr lang="en-US" sz="2900">
                <a:solidFill>
                  <a:schemeClr val="dk2"/>
                </a:solidFill>
                <a:latin typeface="Calibri"/>
                <a:ea typeface="Calibri"/>
                <a:cs typeface="Calibri"/>
                <a:sym typeface="Calibri"/>
              </a:rPr>
              <a:t>scholarship, community health,</a:t>
            </a:r>
            <a:r>
              <a:rPr lang="en-US" sz="2900">
                <a:solidFill>
                  <a:schemeClr val="dk2"/>
                </a:solidFill>
              </a:rPr>
              <a:t> i</a:t>
            </a:r>
            <a:r>
              <a:rPr lang="en-US" sz="2900">
                <a:solidFill>
                  <a:schemeClr val="dk2"/>
                </a:solidFill>
                <a:latin typeface="Calibri"/>
                <a:ea typeface="Calibri"/>
                <a:cs typeface="Calibri"/>
                <a:sym typeface="Calibri"/>
              </a:rPr>
              <a:t>nterprofessional education, diversity, and</a:t>
            </a:r>
            <a:r>
              <a:rPr lang="en-US" sz="2900">
                <a:solidFill>
                  <a:schemeClr val="dk2"/>
                </a:solidFill>
              </a:rPr>
              <a:t> </a:t>
            </a:r>
            <a:r>
              <a:rPr lang="en-US" sz="2900" u="sng">
                <a:solidFill>
                  <a:schemeClr val="dk2"/>
                </a:solidFill>
                <a:latin typeface="Calibri"/>
                <a:ea typeface="Calibri"/>
                <a:cs typeface="Calibri"/>
                <a:sym typeface="Calibri"/>
              </a:rPr>
              <a:t>underserved populations</a:t>
            </a:r>
            <a:r>
              <a:rPr lang="en-US" sz="2900">
                <a:solidFill>
                  <a:schemeClr val="dk2"/>
                </a:solidFill>
                <a:latin typeface="Calibri"/>
                <a:ea typeface="Calibri"/>
                <a:cs typeface="Calibri"/>
                <a:sym typeface="Calibri"/>
              </a:rPr>
              <a:t>.</a:t>
            </a:r>
            <a:endParaRPr sz="2900"/>
          </a:p>
        </p:txBody>
      </p:sp>
      <p:sp>
        <p:nvSpPr>
          <p:cNvPr id="117" name="Google Shape;117;p16"/>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Mission Statement</a:t>
            </a:r>
            <a:endParaRPr sz="4800" b="1" i="0" u="none" strike="noStrike" cap="none">
              <a:solidFill>
                <a:schemeClr val="dk2"/>
              </a:solidFill>
              <a:latin typeface="Calibri"/>
              <a:ea typeface="Calibri"/>
              <a:cs typeface="Calibri"/>
              <a:sym typeface="Calibri"/>
            </a:endParaRPr>
          </a:p>
        </p:txBody>
      </p:sp>
      <p:cxnSp>
        <p:nvCxnSpPr>
          <p:cNvPr id="118" name="Google Shape;118;p16"/>
          <p:cNvCxnSpPr/>
          <p:nvPr/>
        </p:nvCxnSpPr>
        <p:spPr>
          <a:xfrm>
            <a:off x="762000" y="7429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7"/>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125" name="Google Shape;125;p17"/>
          <p:cNvSpPr txBox="1">
            <a:spLocks noGrp="1"/>
          </p:cNvSpPr>
          <p:nvPr>
            <p:ph type="body" idx="1"/>
          </p:nvPr>
        </p:nvSpPr>
        <p:spPr>
          <a:xfrm>
            <a:off x="810725" y="839600"/>
            <a:ext cx="7530000" cy="41097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2"/>
              </a:buClr>
              <a:buSzPts val="3200"/>
              <a:buNone/>
            </a:pPr>
            <a:r>
              <a:rPr lang="en-US" sz="2900">
                <a:solidFill>
                  <a:schemeClr val="dk2"/>
                </a:solidFill>
                <a:latin typeface="Calibri"/>
                <a:ea typeface="Calibri"/>
                <a:cs typeface="Calibri"/>
                <a:sym typeface="Calibri"/>
              </a:rPr>
              <a:t>A.T. Still University of Health Sciences serves as a</a:t>
            </a:r>
            <a:r>
              <a:rPr lang="en-US" sz="2900">
                <a:solidFill>
                  <a:schemeClr val="dk2"/>
                </a:solidFill>
              </a:rPr>
              <a:t> </a:t>
            </a:r>
            <a:r>
              <a:rPr lang="en-US" sz="2900">
                <a:solidFill>
                  <a:schemeClr val="dk2"/>
                </a:solidFill>
                <a:latin typeface="Calibri"/>
                <a:ea typeface="Calibri"/>
                <a:cs typeface="Calibri"/>
                <a:sym typeface="Calibri"/>
              </a:rPr>
              <a:t>learning-centered university dedicated to preparing</a:t>
            </a:r>
            <a:r>
              <a:rPr lang="en-US" sz="2900">
                <a:solidFill>
                  <a:schemeClr val="dk2"/>
                </a:solidFill>
              </a:rPr>
              <a:t> </a:t>
            </a:r>
            <a:r>
              <a:rPr lang="en-US" sz="2900" b="1" u="sng">
                <a:solidFill>
                  <a:schemeClr val="dk2"/>
                </a:solidFill>
              </a:rPr>
              <a:t>highly competent professionals</a:t>
            </a:r>
            <a:r>
              <a:rPr lang="en-US" sz="2900">
                <a:solidFill>
                  <a:srgbClr val="EEE800"/>
                </a:solidFill>
                <a:latin typeface="Calibri"/>
                <a:ea typeface="Calibri"/>
                <a:cs typeface="Calibri"/>
                <a:sym typeface="Calibri"/>
              </a:rPr>
              <a:t> </a:t>
            </a:r>
            <a:r>
              <a:rPr lang="en-US" sz="2900">
                <a:solidFill>
                  <a:schemeClr val="dk2"/>
                </a:solidFill>
                <a:latin typeface="Calibri"/>
                <a:ea typeface="Calibri"/>
                <a:cs typeface="Calibri"/>
                <a:sym typeface="Calibri"/>
              </a:rPr>
              <a:t>through innovative</a:t>
            </a:r>
            <a:r>
              <a:rPr lang="en-US" sz="2900">
                <a:solidFill>
                  <a:schemeClr val="dk2"/>
                </a:solidFill>
              </a:rPr>
              <a:t> </a:t>
            </a:r>
            <a:r>
              <a:rPr lang="en-US" sz="2900">
                <a:solidFill>
                  <a:schemeClr val="dk2"/>
                </a:solidFill>
                <a:latin typeface="Calibri"/>
                <a:ea typeface="Calibri"/>
                <a:cs typeface="Calibri"/>
                <a:sym typeface="Calibri"/>
              </a:rPr>
              <a:t>academic programs with a commitment to continue its</a:t>
            </a:r>
            <a:r>
              <a:rPr lang="en-US" sz="2900">
                <a:solidFill>
                  <a:schemeClr val="dk2"/>
                </a:solidFill>
              </a:rPr>
              <a:t> </a:t>
            </a:r>
            <a:r>
              <a:rPr lang="en-US" sz="2900" b="1" u="sng">
                <a:solidFill>
                  <a:schemeClr val="dk2"/>
                </a:solidFill>
              </a:rPr>
              <a:t>osteopathic heritage</a:t>
            </a:r>
            <a:r>
              <a:rPr lang="en-US" sz="2900">
                <a:solidFill>
                  <a:srgbClr val="FFFF00"/>
                </a:solidFill>
                <a:latin typeface="Calibri"/>
                <a:ea typeface="Calibri"/>
                <a:cs typeface="Calibri"/>
                <a:sym typeface="Calibri"/>
              </a:rPr>
              <a:t> </a:t>
            </a:r>
            <a:r>
              <a:rPr lang="en-US" sz="2900">
                <a:solidFill>
                  <a:schemeClr val="dk2"/>
                </a:solidFill>
                <a:latin typeface="Calibri"/>
                <a:ea typeface="Calibri"/>
                <a:cs typeface="Calibri"/>
                <a:sym typeface="Calibri"/>
              </a:rPr>
              <a:t>and focus on </a:t>
            </a:r>
            <a:r>
              <a:rPr lang="en-US" sz="2900" b="1" u="sng">
                <a:solidFill>
                  <a:schemeClr val="dk2"/>
                </a:solidFill>
              </a:rPr>
              <a:t>whole-person healthcare</a:t>
            </a:r>
            <a:r>
              <a:rPr lang="en-US" sz="2900">
                <a:solidFill>
                  <a:schemeClr val="dk2"/>
                </a:solidFill>
                <a:latin typeface="Calibri"/>
                <a:ea typeface="Calibri"/>
                <a:cs typeface="Calibri"/>
                <a:sym typeface="Calibri"/>
              </a:rPr>
              <a:t>,</a:t>
            </a:r>
            <a:r>
              <a:rPr lang="en-US" sz="2900">
                <a:latin typeface="Calibri"/>
                <a:ea typeface="Calibri"/>
                <a:cs typeface="Calibri"/>
                <a:sym typeface="Calibri"/>
              </a:rPr>
              <a:t> </a:t>
            </a:r>
            <a:r>
              <a:rPr lang="en-US" sz="2900">
                <a:solidFill>
                  <a:schemeClr val="dk2"/>
                </a:solidFill>
                <a:latin typeface="Calibri"/>
                <a:ea typeface="Calibri"/>
                <a:cs typeface="Calibri"/>
                <a:sym typeface="Calibri"/>
              </a:rPr>
              <a:t>scholarship, community health,</a:t>
            </a:r>
            <a:r>
              <a:rPr lang="en-US" sz="2900">
                <a:solidFill>
                  <a:schemeClr val="dk2"/>
                </a:solidFill>
              </a:rPr>
              <a:t> i</a:t>
            </a:r>
            <a:r>
              <a:rPr lang="en-US" sz="2900">
                <a:solidFill>
                  <a:schemeClr val="dk2"/>
                </a:solidFill>
                <a:latin typeface="Calibri"/>
                <a:ea typeface="Calibri"/>
                <a:cs typeface="Calibri"/>
                <a:sym typeface="Calibri"/>
              </a:rPr>
              <a:t>nterprofessional education, diversity, and</a:t>
            </a:r>
            <a:r>
              <a:rPr lang="en-US" sz="2900">
                <a:solidFill>
                  <a:schemeClr val="dk2"/>
                </a:solidFill>
              </a:rPr>
              <a:t> </a:t>
            </a:r>
            <a:r>
              <a:rPr lang="en-US" sz="2900" b="1" u="sng">
                <a:solidFill>
                  <a:schemeClr val="dk2"/>
                </a:solidFill>
              </a:rPr>
              <a:t>underserved populations</a:t>
            </a:r>
            <a:r>
              <a:rPr lang="en-US" sz="2900">
                <a:solidFill>
                  <a:schemeClr val="dk2"/>
                </a:solidFill>
                <a:latin typeface="Calibri"/>
                <a:ea typeface="Calibri"/>
                <a:cs typeface="Calibri"/>
                <a:sym typeface="Calibri"/>
              </a:rPr>
              <a:t>.</a:t>
            </a:r>
            <a:endParaRPr sz="2900"/>
          </a:p>
        </p:txBody>
      </p:sp>
      <p:sp>
        <p:nvSpPr>
          <p:cNvPr id="126" name="Google Shape;126;p17"/>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Mission Statement</a:t>
            </a:r>
            <a:endParaRPr sz="4800" b="1" i="0" u="none" strike="noStrike" cap="none">
              <a:solidFill>
                <a:schemeClr val="dk2"/>
              </a:solidFill>
              <a:latin typeface="Calibri"/>
              <a:ea typeface="Calibri"/>
              <a:cs typeface="Calibri"/>
              <a:sym typeface="Calibri"/>
            </a:endParaRPr>
          </a:p>
        </p:txBody>
      </p:sp>
      <p:cxnSp>
        <p:nvCxnSpPr>
          <p:cNvPr id="127" name="Google Shape;127;p17"/>
          <p:cNvCxnSpPr/>
          <p:nvPr/>
        </p:nvCxnSpPr>
        <p:spPr>
          <a:xfrm>
            <a:off x="762000" y="742950"/>
            <a:ext cx="7620000" cy="0"/>
          </a:xfrm>
          <a:prstGeom prst="straightConnector1">
            <a:avLst/>
          </a:prstGeom>
          <a:noFill/>
          <a:ln w="25400" cap="flat" cmpd="sng">
            <a:solidFill>
              <a:srgbClr val="F2F2F2">
                <a:alpha val="84710"/>
              </a:srgbClr>
            </a:solidFill>
            <a:prstDash val="solid"/>
            <a:round/>
            <a:headEnd type="none" w="sm" len="sm"/>
            <a:tailEnd type="none" w="sm" len="sm"/>
          </a:ln>
          <a:effectLst>
            <a:outerShdw blurRad="50800" dist="25400" algn="bl" rotWithShape="0">
              <a:srgbClr val="000000">
                <a:alpha val="60000"/>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8"/>
          <p:cNvPicPr preferRelativeResize="0"/>
          <p:nvPr/>
        </p:nvPicPr>
        <p:blipFill rotWithShape="1">
          <a:blip r:embed="rId3">
            <a:alphaModFix/>
          </a:blip>
          <a:srcRect/>
          <a:stretch/>
        </p:blipFill>
        <p:spPr>
          <a:xfrm>
            <a:off x="0" y="0"/>
            <a:ext cx="9143998" cy="5143501"/>
          </a:xfrm>
          <a:prstGeom prst="rect">
            <a:avLst/>
          </a:prstGeom>
          <a:noFill/>
          <a:ln>
            <a:noFill/>
          </a:ln>
        </p:spPr>
      </p:pic>
      <p:sp>
        <p:nvSpPr>
          <p:cNvPr id="134" name="Google Shape;134;p18"/>
          <p:cNvSpPr txBox="1">
            <a:spLocks noGrp="1"/>
          </p:cNvSpPr>
          <p:nvPr>
            <p:ph type="body" idx="1"/>
          </p:nvPr>
        </p:nvSpPr>
        <p:spPr>
          <a:xfrm>
            <a:off x="457200" y="857250"/>
            <a:ext cx="8229600" cy="831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2"/>
              </a:buClr>
              <a:buSzPts val="3200"/>
              <a:buNone/>
            </a:pPr>
            <a:r>
              <a:rPr lang="en-US" sz="2400">
                <a:solidFill>
                  <a:schemeClr val="dk2"/>
                </a:solidFill>
              </a:rPr>
              <a:t>Educate compassionate community-minded oral health providers to lead the profession.</a:t>
            </a:r>
            <a:endParaRPr sz="2400"/>
          </a:p>
        </p:txBody>
      </p:sp>
      <p:sp>
        <p:nvSpPr>
          <p:cNvPr id="135" name="Google Shape;135;p18"/>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ASDOH Mission </a:t>
            </a:r>
            <a:endParaRPr sz="4800" b="1" i="0" u="none" strike="noStrike" cap="none">
              <a:solidFill>
                <a:schemeClr val="dk2"/>
              </a:solidFill>
              <a:latin typeface="Calibri"/>
              <a:ea typeface="Calibri"/>
              <a:cs typeface="Calibri"/>
              <a:sym typeface="Calibri"/>
            </a:endParaRPr>
          </a:p>
        </p:txBody>
      </p:sp>
      <p:cxnSp>
        <p:nvCxnSpPr>
          <p:cNvPr id="136" name="Google Shape;136;p18"/>
          <p:cNvCxnSpPr/>
          <p:nvPr/>
        </p:nvCxnSpPr>
        <p:spPr>
          <a:xfrm>
            <a:off x="762000" y="7429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pic>
        <p:nvPicPr>
          <p:cNvPr id="137" name="Google Shape;137;p18"/>
          <p:cNvPicPr preferRelativeResize="0"/>
          <p:nvPr/>
        </p:nvPicPr>
        <p:blipFill rotWithShape="1">
          <a:blip r:embed="rId4">
            <a:alphaModFix/>
          </a:blip>
          <a:srcRect/>
          <a:stretch/>
        </p:blipFill>
        <p:spPr>
          <a:xfrm>
            <a:off x="2457450" y="2087650"/>
            <a:ext cx="4229100" cy="28187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a:stretch/>
        </p:blipFill>
        <p:spPr>
          <a:xfrm>
            <a:off x="0" y="0"/>
            <a:ext cx="9143998" cy="5143498"/>
          </a:xfrm>
          <a:prstGeom prst="rect">
            <a:avLst/>
          </a:prstGeom>
          <a:noFill/>
          <a:ln>
            <a:noFill/>
          </a:ln>
        </p:spPr>
      </p:pic>
      <p:sp>
        <p:nvSpPr>
          <p:cNvPr id="144" name="Google Shape;144;p19"/>
          <p:cNvSpPr txBox="1">
            <a:spLocks noGrp="1"/>
          </p:cNvSpPr>
          <p:nvPr>
            <p:ph type="body" idx="1"/>
          </p:nvPr>
        </p:nvSpPr>
        <p:spPr>
          <a:xfrm>
            <a:off x="457200" y="972788"/>
            <a:ext cx="8229600" cy="12006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2"/>
              </a:buClr>
              <a:buSzPts val="3200"/>
              <a:buNone/>
            </a:pPr>
            <a:r>
              <a:rPr lang="en-US" sz="2400">
                <a:solidFill>
                  <a:schemeClr val="dk2"/>
                </a:solidFill>
              </a:rPr>
              <a:t>Committed to the advancement of educational excellence, scholarship, community service, diversity, inclusion, leadership, and technology. </a:t>
            </a:r>
            <a:endParaRPr sz="2400"/>
          </a:p>
        </p:txBody>
      </p:sp>
      <p:sp>
        <p:nvSpPr>
          <p:cNvPr id="145" name="Google Shape;145;p19"/>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a:solidFill>
                  <a:schemeClr val="dk2"/>
                </a:solidFill>
                <a:latin typeface="Calibri"/>
                <a:ea typeface="Calibri"/>
                <a:cs typeface="Calibri"/>
                <a:sym typeface="Calibri"/>
              </a:rPr>
              <a:t>MOS</a:t>
            </a:r>
            <a:r>
              <a:rPr lang="en-US" sz="4800" b="1" i="0" u="none" strike="noStrike" cap="none">
                <a:solidFill>
                  <a:schemeClr val="dk2"/>
                </a:solidFill>
                <a:latin typeface="Calibri"/>
                <a:ea typeface="Calibri"/>
                <a:cs typeface="Calibri"/>
                <a:sym typeface="Calibri"/>
              </a:rPr>
              <a:t>DOH Mission </a:t>
            </a:r>
            <a:endParaRPr sz="4800" b="1" i="0" u="none" strike="noStrike" cap="none">
              <a:solidFill>
                <a:schemeClr val="dk2"/>
              </a:solidFill>
              <a:latin typeface="Calibri"/>
              <a:ea typeface="Calibri"/>
              <a:cs typeface="Calibri"/>
              <a:sym typeface="Calibri"/>
            </a:endParaRPr>
          </a:p>
        </p:txBody>
      </p:sp>
      <p:cxnSp>
        <p:nvCxnSpPr>
          <p:cNvPr id="146" name="Google Shape;146;p19"/>
          <p:cNvCxnSpPr/>
          <p:nvPr/>
        </p:nvCxnSpPr>
        <p:spPr>
          <a:xfrm>
            <a:off x="762000" y="742950"/>
            <a:ext cx="7620000" cy="0"/>
          </a:xfrm>
          <a:prstGeom prst="straightConnector1">
            <a:avLst/>
          </a:prstGeom>
          <a:noFill/>
          <a:ln w="25400" cap="flat" cmpd="sng">
            <a:solidFill>
              <a:srgbClr val="F2F2F2">
                <a:alpha val="84710"/>
              </a:srgbClr>
            </a:solidFill>
            <a:prstDash val="solid"/>
            <a:round/>
            <a:headEnd type="none" w="sm" len="sm"/>
            <a:tailEnd type="none" w="sm" len="sm"/>
          </a:ln>
          <a:effectLst>
            <a:outerShdw blurRad="50800" dist="25400" algn="bl" rotWithShape="0">
              <a:srgbClr val="000000">
                <a:alpha val="60000"/>
              </a:srgbClr>
            </a:outerShdw>
          </a:effectLst>
        </p:spPr>
      </p:cxnSp>
      <p:pic>
        <p:nvPicPr>
          <p:cNvPr id="147" name="Google Shape;147;p19"/>
          <p:cNvPicPr preferRelativeResize="0"/>
          <p:nvPr/>
        </p:nvPicPr>
        <p:blipFill>
          <a:blip r:embed="rId4">
            <a:alphaModFix/>
          </a:blip>
          <a:stretch>
            <a:fillRect/>
          </a:stretch>
        </p:blipFill>
        <p:spPr>
          <a:xfrm>
            <a:off x="2434184" y="2395663"/>
            <a:ext cx="4275631" cy="24330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0"/>
          <p:cNvPicPr preferRelativeResize="0"/>
          <p:nvPr/>
        </p:nvPicPr>
        <p:blipFill rotWithShape="1">
          <a:blip r:embed="rId3">
            <a:alphaModFix/>
          </a:blip>
          <a:srcRect/>
          <a:stretch/>
        </p:blipFill>
        <p:spPr>
          <a:xfrm>
            <a:off x="0" y="0"/>
            <a:ext cx="9296403" cy="5229227"/>
          </a:xfrm>
          <a:prstGeom prst="rect">
            <a:avLst/>
          </a:prstGeom>
          <a:noFill/>
          <a:ln>
            <a:noFill/>
          </a:ln>
        </p:spPr>
      </p:pic>
      <p:sp>
        <p:nvSpPr>
          <p:cNvPr id="154" name="Google Shape;154;p20"/>
          <p:cNvSpPr txBox="1"/>
          <p:nvPr/>
        </p:nvSpPr>
        <p:spPr>
          <a:xfrm>
            <a:off x="4924700" y="202525"/>
            <a:ext cx="4114800" cy="1200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2"/>
              </a:buClr>
              <a:buSzPts val="2400"/>
              <a:buFont typeface="Calibri"/>
              <a:buNone/>
            </a:pPr>
            <a:r>
              <a:rPr lang="en-US" sz="2400" b="1" i="0" u="none" strike="noStrike" cap="none">
                <a:solidFill>
                  <a:schemeClr val="dk2"/>
                </a:solidFill>
                <a:latin typeface="Calibri"/>
                <a:ea typeface="Calibri"/>
                <a:cs typeface="Calibri"/>
                <a:sym typeface="Calibri"/>
              </a:rPr>
              <a:t>Missouri School of Dentistry &amp; Oral Health</a:t>
            </a:r>
            <a:endParaRPr/>
          </a:p>
          <a:p>
            <a:pPr marL="0" marR="0" lvl="0" indent="0" algn="ctr" rtl="0">
              <a:spcBef>
                <a:spcPts val="0"/>
              </a:spcBef>
              <a:spcAft>
                <a:spcPts val="0"/>
              </a:spcAft>
              <a:buClr>
                <a:schemeClr val="dk2"/>
              </a:buClr>
              <a:buSzPts val="2400"/>
              <a:buFont typeface="Calibri"/>
              <a:buNone/>
            </a:pPr>
            <a:r>
              <a:rPr lang="en-US" sz="2400" b="1" i="0" u="none" strike="noStrike" cap="none">
                <a:solidFill>
                  <a:schemeClr val="dk2"/>
                </a:solidFill>
                <a:latin typeface="Calibri"/>
                <a:ea typeface="Calibri"/>
                <a:cs typeface="Calibri"/>
                <a:sym typeface="Calibri"/>
              </a:rPr>
              <a:t>(MOSDOH)</a:t>
            </a:r>
            <a:endParaRPr/>
          </a:p>
        </p:txBody>
      </p:sp>
      <p:sp>
        <p:nvSpPr>
          <p:cNvPr id="155" name="Google Shape;155;p20"/>
          <p:cNvSpPr txBox="1"/>
          <p:nvPr/>
        </p:nvSpPr>
        <p:spPr>
          <a:xfrm>
            <a:off x="381000" y="202524"/>
            <a:ext cx="4114800" cy="1200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2"/>
              </a:buClr>
              <a:buSzPts val="2400"/>
              <a:buFont typeface="Calibri"/>
              <a:buNone/>
            </a:pPr>
            <a:r>
              <a:rPr lang="en-US" sz="2400" b="1" i="0" u="none" strike="noStrike" cap="none">
                <a:solidFill>
                  <a:schemeClr val="dk2"/>
                </a:solidFill>
                <a:latin typeface="Calibri"/>
                <a:ea typeface="Calibri"/>
                <a:cs typeface="Calibri"/>
                <a:sym typeface="Calibri"/>
              </a:rPr>
              <a:t>Arizona School of Dentistry &amp; Oral Health</a:t>
            </a:r>
            <a:endParaRPr/>
          </a:p>
          <a:p>
            <a:pPr marL="0" marR="0" lvl="0" indent="0" algn="ctr" rtl="0">
              <a:spcBef>
                <a:spcPts val="0"/>
              </a:spcBef>
              <a:spcAft>
                <a:spcPts val="0"/>
              </a:spcAft>
              <a:buClr>
                <a:schemeClr val="dk2"/>
              </a:buClr>
              <a:buSzPts val="2400"/>
              <a:buFont typeface="Calibri"/>
              <a:buNone/>
            </a:pPr>
            <a:r>
              <a:rPr lang="en-US" sz="2400" b="1" i="0" u="none" strike="noStrike" cap="none">
                <a:solidFill>
                  <a:schemeClr val="dk2"/>
                </a:solidFill>
                <a:latin typeface="Calibri"/>
                <a:ea typeface="Calibri"/>
                <a:cs typeface="Calibri"/>
                <a:sym typeface="Calibri"/>
              </a:rPr>
              <a:t>(ASDOH)</a:t>
            </a:r>
            <a:endParaRPr/>
          </a:p>
        </p:txBody>
      </p:sp>
      <p:pic>
        <p:nvPicPr>
          <p:cNvPr id="156" name="Google Shape;156;p20"/>
          <p:cNvPicPr preferRelativeResize="0"/>
          <p:nvPr/>
        </p:nvPicPr>
        <p:blipFill rotWithShape="1">
          <a:blip r:embed="rId4">
            <a:alphaModFix/>
          </a:blip>
          <a:srcRect/>
          <a:stretch/>
        </p:blipFill>
        <p:spPr>
          <a:xfrm>
            <a:off x="4865581" y="2082050"/>
            <a:ext cx="4233036" cy="2551437"/>
          </a:xfrm>
          <a:prstGeom prst="rect">
            <a:avLst/>
          </a:prstGeom>
          <a:noFill/>
          <a:ln>
            <a:noFill/>
          </a:ln>
        </p:spPr>
      </p:pic>
      <p:cxnSp>
        <p:nvCxnSpPr>
          <p:cNvPr id="157" name="Google Shape;157;p20"/>
          <p:cNvCxnSpPr/>
          <p:nvPr/>
        </p:nvCxnSpPr>
        <p:spPr>
          <a:xfrm>
            <a:off x="762000" y="1580025"/>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pic>
        <p:nvPicPr>
          <p:cNvPr id="158" name="Google Shape;158;p20"/>
          <p:cNvPicPr preferRelativeResize="0"/>
          <p:nvPr/>
        </p:nvPicPr>
        <p:blipFill rotWithShape="1">
          <a:blip r:embed="rId5">
            <a:alphaModFix/>
          </a:blip>
          <a:srcRect/>
          <a:stretch/>
        </p:blipFill>
        <p:spPr>
          <a:xfrm>
            <a:off x="277475" y="2082050"/>
            <a:ext cx="4321826" cy="2551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1"/>
          <p:cNvPicPr preferRelativeResize="0"/>
          <p:nvPr/>
        </p:nvPicPr>
        <p:blipFill rotWithShape="1">
          <a:blip r:embed="rId3">
            <a:alphaModFix/>
          </a:blip>
          <a:srcRect/>
          <a:stretch/>
        </p:blipFill>
        <p:spPr>
          <a:xfrm>
            <a:off x="0" y="0"/>
            <a:ext cx="9296403" cy="5229227"/>
          </a:xfrm>
          <a:prstGeom prst="rect">
            <a:avLst/>
          </a:prstGeom>
          <a:noFill/>
          <a:ln>
            <a:noFill/>
          </a:ln>
        </p:spPr>
      </p:pic>
      <p:sp>
        <p:nvSpPr>
          <p:cNvPr id="165" name="Google Shape;165;p21"/>
          <p:cNvSpPr txBox="1"/>
          <p:nvPr/>
        </p:nvSpPr>
        <p:spPr>
          <a:xfrm>
            <a:off x="457200" y="-57150"/>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800"/>
              <a:buFont typeface="Calibri"/>
              <a:buNone/>
            </a:pPr>
            <a:r>
              <a:rPr lang="en-US" sz="4800" b="1" i="0" u="none" strike="noStrike" cap="none">
                <a:solidFill>
                  <a:schemeClr val="dk2"/>
                </a:solidFill>
                <a:latin typeface="Calibri"/>
                <a:ea typeface="Calibri"/>
                <a:cs typeface="Calibri"/>
                <a:sym typeface="Calibri"/>
              </a:rPr>
              <a:t>MOSDOH </a:t>
            </a:r>
            <a:r>
              <a:rPr lang="en-US" sz="4800" b="1">
                <a:solidFill>
                  <a:schemeClr val="dk2"/>
                </a:solidFill>
                <a:latin typeface="Calibri"/>
                <a:ea typeface="Calibri"/>
                <a:cs typeface="Calibri"/>
                <a:sym typeface="Calibri"/>
              </a:rPr>
              <a:t>Advantages</a:t>
            </a:r>
            <a:endParaRPr/>
          </a:p>
        </p:txBody>
      </p:sp>
      <p:cxnSp>
        <p:nvCxnSpPr>
          <p:cNvPr id="166" name="Google Shape;166;p21"/>
          <p:cNvCxnSpPr/>
          <p:nvPr/>
        </p:nvCxnSpPr>
        <p:spPr>
          <a:xfrm>
            <a:off x="762000" y="742950"/>
            <a:ext cx="7620000" cy="0"/>
          </a:xfrm>
          <a:prstGeom prst="straightConnector1">
            <a:avLst/>
          </a:prstGeom>
          <a:noFill/>
          <a:ln w="25400" cap="flat" cmpd="sng">
            <a:solidFill>
              <a:srgbClr val="F2F2F2">
                <a:alpha val="84705"/>
              </a:srgbClr>
            </a:solidFill>
            <a:prstDash val="solid"/>
            <a:round/>
            <a:headEnd type="none" w="sm" len="sm"/>
            <a:tailEnd type="none" w="sm" len="sm"/>
          </a:ln>
          <a:effectLst>
            <a:outerShdw blurRad="50800" dist="25400" algn="bl" rotWithShape="0">
              <a:srgbClr val="000000">
                <a:alpha val="60000"/>
              </a:srgbClr>
            </a:outerShdw>
          </a:effectLst>
        </p:spPr>
      </p:cxnSp>
      <p:sp>
        <p:nvSpPr>
          <p:cNvPr id="167" name="Google Shape;167;p21"/>
          <p:cNvSpPr/>
          <p:nvPr/>
        </p:nvSpPr>
        <p:spPr>
          <a:xfrm>
            <a:off x="618275" y="1195025"/>
            <a:ext cx="5724600" cy="3426000"/>
          </a:xfrm>
          <a:prstGeom prst="rect">
            <a:avLst/>
          </a:prstGeom>
          <a:noFill/>
          <a:ln>
            <a:noFill/>
          </a:ln>
        </p:spPr>
        <p:txBody>
          <a:bodyPr spcFirstLastPara="1" wrap="square" lIns="91425" tIns="45700" rIns="91425" bIns="45700" anchor="t" anchorCtr="0">
            <a:noAutofit/>
          </a:bodyPr>
          <a:lstStyle/>
          <a:p>
            <a:pPr marL="457200" marR="0" lvl="0" indent="-444500" algn="l" rtl="0">
              <a:spcBef>
                <a:spcPts val="0"/>
              </a:spcBef>
              <a:spcAft>
                <a:spcPts val="0"/>
              </a:spcAft>
              <a:buClr>
                <a:schemeClr val="dk2"/>
              </a:buClr>
              <a:buSzPts val="2800"/>
              <a:buFont typeface="Arial"/>
              <a:buChar char="•"/>
            </a:pPr>
            <a:r>
              <a:rPr lang="en-US" sz="2800" b="0" i="0" u="none" strike="noStrike" cap="none">
                <a:solidFill>
                  <a:schemeClr val="dk2"/>
                </a:solidFill>
                <a:latin typeface="Calibri"/>
                <a:ea typeface="Calibri"/>
                <a:cs typeface="Calibri"/>
                <a:sym typeface="Calibri"/>
              </a:rPr>
              <a:t>Early clinical exposure</a:t>
            </a:r>
            <a:endParaRPr sz="2800"/>
          </a:p>
          <a:p>
            <a:pPr marL="457200" marR="0" lvl="0" indent="-444500" algn="l" rtl="0">
              <a:spcBef>
                <a:spcPts val="0"/>
              </a:spcBef>
              <a:spcAft>
                <a:spcPts val="0"/>
              </a:spcAft>
              <a:buClr>
                <a:schemeClr val="dk2"/>
              </a:buClr>
              <a:buSzPts val="2800"/>
              <a:buFont typeface="Arial"/>
              <a:buChar char="•"/>
            </a:pPr>
            <a:r>
              <a:rPr lang="en-US" sz="2800" b="0" i="0" u="none" strike="noStrike" cap="none">
                <a:solidFill>
                  <a:schemeClr val="dk2"/>
                </a:solidFill>
                <a:latin typeface="Calibri"/>
                <a:ea typeface="Calibri"/>
                <a:cs typeface="Calibri"/>
                <a:sym typeface="Calibri"/>
              </a:rPr>
              <a:t>Integrated curriculum</a:t>
            </a:r>
            <a:endParaRPr sz="2800"/>
          </a:p>
          <a:p>
            <a:pPr marL="457200" marR="0" lvl="0" indent="-444500" algn="l" rtl="0">
              <a:spcBef>
                <a:spcPts val="0"/>
              </a:spcBef>
              <a:spcAft>
                <a:spcPts val="0"/>
              </a:spcAft>
              <a:buClr>
                <a:schemeClr val="dk2"/>
              </a:buClr>
              <a:buSzPts val="2800"/>
              <a:buFont typeface="Arial"/>
              <a:buChar char="•"/>
            </a:pPr>
            <a:r>
              <a:rPr lang="en-US" sz="2800" b="0" i="0" u="none" strike="noStrike" cap="none">
                <a:solidFill>
                  <a:schemeClr val="dk2"/>
                </a:solidFill>
                <a:latin typeface="Calibri"/>
                <a:ea typeface="Calibri"/>
                <a:cs typeface="Calibri"/>
                <a:sym typeface="Calibri"/>
              </a:rPr>
              <a:t>Public Health Certificate</a:t>
            </a:r>
            <a:endParaRPr sz="2800"/>
          </a:p>
          <a:p>
            <a:pPr marL="457200" marR="0" lvl="0" indent="-444500" algn="l" rtl="0">
              <a:spcBef>
                <a:spcPts val="0"/>
              </a:spcBef>
              <a:spcAft>
                <a:spcPts val="0"/>
              </a:spcAft>
              <a:buClr>
                <a:schemeClr val="dk2"/>
              </a:buClr>
              <a:buSzPts val="2800"/>
              <a:buFont typeface="Arial"/>
              <a:buChar char="•"/>
            </a:pPr>
            <a:r>
              <a:rPr lang="en-US" sz="2800" b="0" i="0" u="none" strike="noStrike" cap="none">
                <a:solidFill>
                  <a:schemeClr val="dk2"/>
                </a:solidFill>
                <a:latin typeface="Calibri"/>
                <a:ea typeface="Calibri"/>
                <a:cs typeface="Calibri"/>
                <a:sym typeface="Calibri"/>
              </a:rPr>
              <a:t>Community service</a:t>
            </a:r>
            <a:endParaRPr sz="2800"/>
          </a:p>
          <a:p>
            <a:pPr marL="457200" marR="0" lvl="0" indent="-444500" algn="l" rtl="0">
              <a:spcBef>
                <a:spcPts val="0"/>
              </a:spcBef>
              <a:spcAft>
                <a:spcPts val="0"/>
              </a:spcAft>
              <a:buClr>
                <a:schemeClr val="dk2"/>
              </a:buClr>
              <a:buSzPts val="2800"/>
              <a:buFont typeface="Arial"/>
              <a:buChar char="•"/>
            </a:pPr>
            <a:r>
              <a:rPr lang="en-US" sz="2800" b="0" i="0" u="none" strike="noStrike" cap="none">
                <a:solidFill>
                  <a:schemeClr val="dk2"/>
                </a:solidFill>
                <a:latin typeface="Calibri"/>
                <a:ea typeface="Calibri"/>
                <a:cs typeface="Calibri"/>
                <a:sym typeface="Calibri"/>
              </a:rPr>
              <a:t>Special needs experience</a:t>
            </a:r>
            <a:endParaRPr sz="2800"/>
          </a:p>
          <a:p>
            <a:pPr marL="457200" marR="0" lvl="0" indent="-444500" algn="l" rtl="0">
              <a:spcBef>
                <a:spcPts val="0"/>
              </a:spcBef>
              <a:spcAft>
                <a:spcPts val="0"/>
              </a:spcAft>
              <a:buClr>
                <a:schemeClr val="dk2"/>
              </a:buClr>
              <a:buSzPts val="2800"/>
              <a:buFont typeface="Arial"/>
              <a:buChar char="•"/>
            </a:pPr>
            <a:r>
              <a:rPr lang="en-US" sz="2800" b="0" i="0" u="none" strike="noStrike" cap="none">
                <a:solidFill>
                  <a:schemeClr val="dk2"/>
                </a:solidFill>
                <a:latin typeface="Calibri"/>
                <a:ea typeface="Calibri"/>
                <a:cs typeface="Calibri"/>
                <a:sym typeface="Calibri"/>
              </a:rPr>
              <a:t>Cutting edge technology</a:t>
            </a:r>
            <a:endParaRPr sz="2800"/>
          </a:p>
          <a:p>
            <a:pPr marL="457200" marR="0" lvl="0" indent="-444500" algn="l" rtl="0">
              <a:spcBef>
                <a:spcPts val="0"/>
              </a:spcBef>
              <a:spcAft>
                <a:spcPts val="0"/>
              </a:spcAft>
              <a:buClr>
                <a:schemeClr val="dk2"/>
              </a:buClr>
              <a:buSzPts val="2800"/>
              <a:buFont typeface="Arial"/>
              <a:buChar char="•"/>
            </a:pPr>
            <a:r>
              <a:rPr lang="en-US" sz="2800" b="0" i="0" u="none" strike="noStrike" cap="none">
                <a:solidFill>
                  <a:schemeClr val="dk2"/>
                </a:solidFill>
                <a:latin typeface="Calibri"/>
                <a:ea typeface="Calibri"/>
                <a:cs typeface="Calibri"/>
                <a:sym typeface="Calibri"/>
              </a:rPr>
              <a:t>Interprofessional Education (IPE)</a:t>
            </a:r>
            <a:endParaRPr sz="2800" b="0" i="0" u="none" strike="noStrike" cap="none">
              <a:solidFill>
                <a:schemeClr val="dk2"/>
              </a:solidFill>
              <a:latin typeface="Calibri"/>
              <a:ea typeface="Calibri"/>
              <a:cs typeface="Calibri"/>
              <a:sym typeface="Calibri"/>
            </a:endParaRPr>
          </a:p>
        </p:txBody>
      </p:sp>
      <p:pic>
        <p:nvPicPr>
          <p:cNvPr id="168" name="Google Shape;168;p21"/>
          <p:cNvPicPr preferRelativeResize="0"/>
          <p:nvPr/>
        </p:nvPicPr>
        <p:blipFill rotWithShape="1">
          <a:blip r:embed="rId4">
            <a:alphaModFix/>
          </a:blip>
          <a:srcRect/>
          <a:stretch/>
        </p:blipFill>
        <p:spPr>
          <a:xfrm>
            <a:off x="6477000" y="1114800"/>
            <a:ext cx="1828800" cy="2743201"/>
          </a:xfrm>
          <a:prstGeom prst="rect">
            <a:avLst/>
          </a:prstGeom>
          <a:noFill/>
          <a:ln>
            <a:noFill/>
          </a:ln>
        </p:spPr>
      </p:pic>
      <p:pic>
        <p:nvPicPr>
          <p:cNvPr id="169" name="Google Shape;169;p21"/>
          <p:cNvPicPr preferRelativeResize="0"/>
          <p:nvPr/>
        </p:nvPicPr>
        <p:blipFill rotWithShape="1">
          <a:blip r:embed="rId5">
            <a:alphaModFix/>
          </a:blip>
          <a:srcRect/>
          <a:stretch/>
        </p:blipFill>
        <p:spPr>
          <a:xfrm>
            <a:off x="7028600" y="3430525"/>
            <a:ext cx="1943100" cy="129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2139</Words>
  <Application>Microsoft Office PowerPoint</Application>
  <PresentationFormat>On-screen Show (16:9)</PresentationFormat>
  <Paragraphs>330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Theme1</vt:lpstr>
      <vt:lpstr>Doctor of Dental Medicine</vt:lpstr>
      <vt:lpstr>A.T. Still University</vt:lpstr>
      <vt:lpstr>A.T. Still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 of Dental Medicine</dc:title>
  <dc:creator>Deanna J. Hughes</dc:creator>
  <cp:lastModifiedBy>Deanna J. Hughes</cp:lastModifiedBy>
  <cp:revision>2</cp:revision>
  <dcterms:modified xsi:type="dcterms:W3CDTF">2023-11-20T14:34:08Z</dcterms:modified>
</cp:coreProperties>
</file>