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Source Code Pro"/>
      <p:regular r:id="rId12"/>
      <p:bold r:id="rId13"/>
      <p:italic r:id="rId14"/>
      <p:boldItalic r:id="rId15"/>
    </p:embeddedFont>
    <p:embeddedFont>
      <p:font typeface="Oswa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SourceCodePro-bold.fntdata"/><Relationship Id="rId12" Type="http://schemas.openxmlformats.org/officeDocument/2006/relationships/font" Target="fonts/SourceCodePr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ourceCodePro-boldItalic.fntdata"/><Relationship Id="rId14" Type="http://schemas.openxmlformats.org/officeDocument/2006/relationships/font" Target="fonts/SourceCodePro-italic.fntdata"/><Relationship Id="rId17" Type="http://schemas.openxmlformats.org/officeDocument/2006/relationships/font" Target="fonts/Oswald-bold.fntdata"/><Relationship Id="rId16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2ed09d33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2ed09d33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2ed09d33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2ed09d33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2ed09d33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2ed09d33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2ed09d33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2ed09d33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2ed09d33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f2ed09d33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Relationship Id="rId4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Relationship Id="rId4" Type="http://schemas.openxmlformats.org/officeDocument/2006/relationships/image" Target="../media/image10.gif"/><Relationship Id="rId5" Type="http://schemas.openxmlformats.org/officeDocument/2006/relationships/image" Target="../media/image8.gif"/><Relationship Id="rId6" Type="http://schemas.openxmlformats.org/officeDocument/2006/relationships/image" Target="../media/image4.gif"/><Relationship Id="rId7" Type="http://schemas.openxmlformats.org/officeDocument/2006/relationships/image" Target="../media/image7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Student</a:t>
            </a:r>
            <a:endParaRPr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PDC</a:t>
            </a: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4022">
            <a:off x="6742174" y="419475"/>
            <a:ext cx="1841525" cy="1358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dk1"/>
                </a:highlight>
              </a:rPr>
              <a:t>Mission 1:  Mentality and Confidence </a:t>
            </a:r>
            <a:endParaRPr>
              <a:highlight>
                <a:schemeClr val="dk1"/>
              </a:highlight>
            </a:endParaRPr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468825"/>
            <a:ext cx="59004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Reaching the mentality that “yes I am 100 % capable”</a:t>
            </a:r>
            <a:endParaRPr sz="2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Not comparing yourself</a:t>
            </a:r>
            <a:endParaRPr sz="2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You are your own competition</a:t>
            </a:r>
            <a:endParaRPr sz="2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Surrounding </a:t>
            </a: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yourself</a:t>
            </a: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 with </a:t>
            </a: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people</a:t>
            </a: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 that lift you up</a:t>
            </a:r>
            <a:endParaRPr sz="21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highlight>
                  <a:schemeClr val="lt1"/>
                </a:highlight>
              </a:rPr>
              <a:t>Attaining the skill of self reflection and not self hating </a:t>
            </a:r>
            <a:endParaRPr sz="21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0" l="0" r="17067" t="0"/>
          <a:stretch/>
        </p:blipFill>
        <p:spPr>
          <a:xfrm>
            <a:off x="6462525" y="1468825"/>
            <a:ext cx="2369775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6605700" y="3793000"/>
            <a:ext cx="9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believing in myself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522300" y="2214000"/>
            <a:ext cx="111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b="1" lang="en" sz="1000">
                <a:latin typeface="Comic Sans MS"/>
                <a:ea typeface="Comic Sans MS"/>
                <a:cs typeface="Comic Sans MS"/>
                <a:sym typeface="Comic Sans MS"/>
              </a:rPr>
              <a:t>urrounding myself with good people</a:t>
            </a:r>
            <a:endParaRPr b="1" sz="1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564000" y="1520175"/>
            <a:ext cx="103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ncouraging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 others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6522300" y="3031113"/>
            <a:ext cx="111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b="1" lang="en" sz="1100">
                <a:latin typeface="Comic Sans MS"/>
                <a:ea typeface="Comic Sans MS"/>
                <a:cs typeface="Comic Sans MS"/>
                <a:sym typeface="Comic Sans MS"/>
              </a:rPr>
              <a:t>ot comparing myself</a:t>
            </a:r>
            <a:endParaRPr b="1" sz="1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6"/>
                </a:highlight>
              </a:rPr>
              <a:t>Mission 2: Strategy/Skills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●"/>
            </a:pPr>
            <a:r>
              <a:rPr lang="en" sz="2400">
                <a:solidFill>
                  <a:srgbClr val="BF9000"/>
                </a:solidFill>
              </a:rPr>
              <a:t>Figuring out what type of learner you are</a:t>
            </a:r>
            <a:endParaRPr sz="2400">
              <a:solidFill>
                <a:srgbClr val="BF9000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●"/>
            </a:pPr>
            <a:r>
              <a:rPr lang="en" sz="2400">
                <a:solidFill>
                  <a:srgbClr val="BF9000"/>
                </a:solidFill>
              </a:rPr>
              <a:t>Learning from your peers</a:t>
            </a:r>
            <a:endParaRPr sz="2400">
              <a:solidFill>
                <a:srgbClr val="BF9000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●"/>
            </a:pPr>
            <a:r>
              <a:rPr lang="en" sz="2400">
                <a:solidFill>
                  <a:srgbClr val="BF9000"/>
                </a:solidFill>
              </a:rPr>
              <a:t>Time management </a:t>
            </a:r>
            <a:endParaRPr sz="2400">
              <a:solidFill>
                <a:srgbClr val="BF9000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●"/>
            </a:pPr>
            <a:r>
              <a:rPr lang="en" sz="2400">
                <a:solidFill>
                  <a:srgbClr val="BF9000"/>
                </a:solidFill>
              </a:rPr>
              <a:t>Setting goals continuously </a:t>
            </a:r>
            <a:endParaRPr sz="2400">
              <a:solidFill>
                <a:srgbClr val="BF9000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400"/>
              <a:buChar char="●"/>
            </a:pPr>
            <a:r>
              <a:rPr lang="en" sz="2400">
                <a:solidFill>
                  <a:srgbClr val="BF9000"/>
                </a:solidFill>
              </a:rPr>
              <a:t>Set short/long term goals</a:t>
            </a:r>
            <a:endParaRPr sz="2400">
              <a:solidFill>
                <a:srgbClr val="BF9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50358">
            <a:off x="7244425" y="3238700"/>
            <a:ext cx="1479425" cy="147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0" l="7413" r="-315" t="0"/>
          <a:stretch/>
        </p:blipFill>
        <p:spPr>
          <a:xfrm rot="6">
            <a:off x="311701" y="3670552"/>
            <a:ext cx="2048501" cy="123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00"/>
                </a:highlight>
              </a:rPr>
              <a:t>Mission 3: Resources at UIC </a:t>
            </a:r>
            <a:endParaRPr>
              <a:highlight>
                <a:srgbClr val="00FF00"/>
              </a:highlight>
            </a:endParaRPr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AutoNum type="arabicPeriod"/>
            </a:pPr>
            <a:r>
              <a:rPr b="1" lang="en">
                <a:solidFill>
                  <a:srgbClr val="00FF00"/>
                </a:solidFill>
              </a:rPr>
              <a:t>MSLC</a:t>
            </a:r>
            <a:endParaRPr b="1"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Tutoring 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AutoNum type="arabicPeriod"/>
            </a:pPr>
            <a:r>
              <a:rPr b="1" lang="en">
                <a:solidFill>
                  <a:srgbClr val="00FF00"/>
                </a:solidFill>
              </a:rPr>
              <a:t>LARES @ SSB</a:t>
            </a:r>
            <a:endParaRPr b="1"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Tutoring 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AutoNum type="arabicPeriod"/>
            </a:pPr>
            <a:r>
              <a:rPr b="1" lang="en">
                <a:solidFill>
                  <a:srgbClr val="00FF00"/>
                </a:solidFill>
              </a:rPr>
              <a:t>Pre-dental club </a:t>
            </a:r>
            <a:r>
              <a:rPr lang="en">
                <a:solidFill>
                  <a:srgbClr val="00FF00"/>
                </a:solidFill>
              </a:rPr>
              <a:t>:)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Mentor program :) 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DAT study Groups :) 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AutoNum type="arabicPeriod"/>
            </a:pPr>
            <a:r>
              <a:rPr b="1" lang="en">
                <a:solidFill>
                  <a:srgbClr val="00FF00"/>
                </a:solidFill>
              </a:rPr>
              <a:t>AAAN Tutoring </a:t>
            </a:r>
            <a:endParaRPr b="1"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Tutoring </a:t>
            </a:r>
            <a:endParaRPr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AutoNum type="arabicPeriod"/>
            </a:pPr>
            <a:r>
              <a:rPr b="1" lang="en">
                <a:solidFill>
                  <a:srgbClr val="00FF00"/>
                </a:solidFill>
              </a:rPr>
              <a:t>Therapy </a:t>
            </a:r>
            <a:endParaRPr b="1">
              <a:solidFill>
                <a:srgbClr val="00FF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800"/>
              <a:buChar char="-"/>
            </a:pPr>
            <a:r>
              <a:rPr lang="en">
                <a:solidFill>
                  <a:srgbClr val="00FF00"/>
                </a:solidFill>
              </a:rPr>
              <a:t>https://counseling.uic.edu/services/individual-therapy/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3026" y="645287"/>
            <a:ext cx="1871073" cy="126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3026" y="577658"/>
            <a:ext cx="1871073" cy="140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4125" y="299625"/>
            <a:ext cx="2028874" cy="19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7475" y="1248974"/>
            <a:ext cx="2084301" cy="156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5075" y="2425794"/>
            <a:ext cx="2306981" cy="15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9900FF"/>
                </a:highlight>
              </a:rPr>
              <a:t>Mission 4: Connect to Professors and TAs</a:t>
            </a:r>
            <a:endParaRPr>
              <a:highlight>
                <a:srgbClr val="9900FF"/>
              </a:highlight>
            </a:endParaRPr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11700" y="1468825"/>
            <a:ext cx="8147700" cy="33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Ask about coursework, research, or random questions!</a:t>
            </a:r>
            <a:endParaRPr sz="19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Improves networking skills</a:t>
            </a:r>
            <a:endParaRPr sz="19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Make meaningful connections with faculty!</a:t>
            </a:r>
            <a:endParaRPr sz="1900">
              <a:solidFill>
                <a:schemeClr val="accent2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</a:pPr>
            <a:r>
              <a:rPr lang="en" sz="1500">
                <a:solidFill>
                  <a:schemeClr val="accent2"/>
                </a:solidFill>
              </a:rPr>
              <a:t>Leads to opportunities and/or resources</a:t>
            </a:r>
            <a:endParaRPr sz="15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Strengthens strong relationship which builds trust</a:t>
            </a:r>
            <a:endParaRPr sz="19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You never know what you might learn!</a:t>
            </a:r>
            <a:endParaRPr sz="19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You never know where it’ll take you in the future!</a:t>
            </a:r>
            <a:endParaRPr sz="1900">
              <a:solidFill>
                <a:schemeClr val="accent2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Char char="●"/>
            </a:pPr>
            <a:r>
              <a:rPr lang="en" sz="1900">
                <a:solidFill>
                  <a:schemeClr val="accent2"/>
                </a:solidFill>
              </a:rPr>
              <a:t>It’s all about the friends we make along the way </a:t>
            </a:r>
            <a:endParaRPr sz="1900">
              <a:solidFill>
                <a:schemeClr val="accent2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250" y="1272525"/>
            <a:ext cx="2092900" cy="13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4CCCC"/>
                </a:highlight>
              </a:rPr>
              <a:t>Mission 5: Physical Health is as Important as Mental Health</a:t>
            </a:r>
            <a:endParaRPr>
              <a:highlight>
                <a:srgbClr val="F4CCCC"/>
              </a:highlight>
            </a:endParaRPr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900"/>
              <a:buChar char="●"/>
            </a:pPr>
            <a:r>
              <a:rPr lang="en" sz="1900">
                <a:solidFill>
                  <a:srgbClr val="990000"/>
                </a:solidFill>
              </a:rPr>
              <a:t>Be sure to stay active and eat a healthy and well balanced diet!</a:t>
            </a:r>
            <a:endParaRPr sz="1900">
              <a:solidFill>
                <a:srgbClr val="99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Working out releases endorphins, which help your brain with stress :)</a:t>
            </a:r>
            <a:endParaRPr sz="1500">
              <a:solidFill>
                <a:srgbClr val="99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Eating healthy helps your body + teeth (vitamins, immune support etc.)</a:t>
            </a:r>
            <a:endParaRPr sz="1500">
              <a:solidFill>
                <a:srgbClr val="99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900"/>
              <a:buChar char="●"/>
            </a:pPr>
            <a:r>
              <a:rPr lang="en" sz="1900">
                <a:solidFill>
                  <a:srgbClr val="990000"/>
                </a:solidFill>
              </a:rPr>
              <a:t>Take breaks and do things that help relax your body</a:t>
            </a:r>
            <a:endParaRPr sz="1900">
              <a:solidFill>
                <a:srgbClr val="99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Exercise (going for a walk, run, lifting weights)</a:t>
            </a:r>
            <a:endParaRPr sz="1500">
              <a:solidFill>
                <a:srgbClr val="99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Self-care (face mask, bubble bath, etc.) </a:t>
            </a:r>
            <a:endParaRPr sz="1500">
              <a:solidFill>
                <a:srgbClr val="990000"/>
              </a:solidFill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SLEEP (7-8 hours is best!)</a:t>
            </a:r>
            <a:endParaRPr sz="1500">
              <a:solidFill>
                <a:srgbClr val="99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900"/>
              <a:buChar char="●"/>
            </a:pPr>
            <a:r>
              <a:rPr lang="en" sz="1900">
                <a:solidFill>
                  <a:srgbClr val="990000"/>
                </a:solidFill>
              </a:rPr>
              <a:t>Remember, Health is Wealth</a:t>
            </a:r>
            <a:endParaRPr sz="1900">
              <a:solidFill>
                <a:srgbClr val="990000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2950" y="3628175"/>
            <a:ext cx="1449475" cy="14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