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73"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p:cViewPr varScale="1">
        <p:scale>
          <a:sx n="54" d="100"/>
          <a:sy n="54" d="100"/>
        </p:scale>
        <p:origin x="57" y="12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7" descr="white-curve-bar.png"/>
          <p:cNvPicPr>
            <a:picLocks noChangeAspect="1"/>
          </p:cNvPicPr>
          <p:nvPr userDrawn="1"/>
        </p:nvPicPr>
        <p:blipFill>
          <a:blip r:embed="rId2"/>
          <a:srcRect/>
          <a:stretch>
            <a:fillRect/>
          </a:stretch>
        </p:blipFill>
        <p:spPr bwMode="auto">
          <a:xfrm>
            <a:off x="0" y="3433763"/>
            <a:ext cx="9144000" cy="19002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nstagram.com/uicpdc" TargetMode="External"/><Relationship Id="rId2" Type="http://schemas.openxmlformats.org/officeDocument/2006/relationships/hyperlink" Target="http://www.facebook.com/uic.pdc"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457450"/>
          </a:xfrm>
        </p:spPr>
        <p:txBody>
          <a:bodyPr>
            <a:noAutofit/>
          </a:bodyPr>
          <a:lstStyle/>
          <a:p>
            <a:r>
              <a:rPr lang="en-US" sz="8000" b="1" dirty="0">
                <a:solidFill>
                  <a:schemeClr val="tx1"/>
                </a:solidFill>
              </a:rPr>
              <a:t>WELCOME TO THE PRE-DENTAL CLUB</a:t>
            </a:r>
          </a:p>
        </p:txBody>
      </p:sp>
      <p:sp>
        <p:nvSpPr>
          <p:cNvPr id="3" name="Subtitle 2"/>
          <p:cNvSpPr>
            <a:spLocks noGrp="1"/>
          </p:cNvSpPr>
          <p:nvPr>
            <p:ph type="subTitle" idx="1"/>
          </p:nvPr>
        </p:nvSpPr>
        <p:spPr>
          <a:xfrm>
            <a:off x="1371600" y="6019800"/>
            <a:ext cx="6400800" cy="685800"/>
          </a:xfrm>
        </p:spPr>
        <p:txBody>
          <a:bodyPr/>
          <a:lstStyle/>
          <a:p>
            <a:r>
              <a:rPr lang="en-US" dirty="0">
                <a:solidFill>
                  <a:srgbClr val="FFC000"/>
                </a:solidFill>
              </a:rPr>
              <a:t>at the University of Illinois at Chicago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Workshops</a:t>
            </a:r>
          </a:p>
        </p:txBody>
      </p:sp>
      <p:sp>
        <p:nvSpPr>
          <p:cNvPr id="3" name="Content Placeholder 2"/>
          <p:cNvSpPr>
            <a:spLocks noGrp="1"/>
          </p:cNvSpPr>
          <p:nvPr>
            <p:ph idx="1"/>
          </p:nvPr>
        </p:nvSpPr>
        <p:spPr/>
        <p:txBody>
          <a:bodyPr>
            <a:normAutofit/>
          </a:bodyPr>
          <a:lstStyle/>
          <a:p>
            <a:r>
              <a:rPr lang="en-US" sz="2000" dirty="0"/>
              <a:t>We want to know what YOU need help with!</a:t>
            </a:r>
          </a:p>
          <a:p>
            <a:r>
              <a:rPr lang="en-US" sz="2000" dirty="0"/>
              <a:t>Freshman-Senior Status (Very different stages in the game)</a:t>
            </a:r>
          </a:p>
          <a:p>
            <a:r>
              <a:rPr lang="en-US" sz="2000" dirty="0"/>
              <a:t>DAT Studying Tips, Interview workshops, personal statement help, course studying tips, major studying tips, reaching out to dentists for shadowing, undergraduate research experience, volunteering experience, job experience, leadership workshops, obtaining letters of recommendation </a:t>
            </a:r>
          </a:p>
          <a:p>
            <a:endParaRPr lang="en-US" sz="2000" dirty="0"/>
          </a:p>
          <a:p>
            <a:r>
              <a:rPr lang="en-US" sz="2000" dirty="0"/>
              <a:t>According to the ADA, as of 2013 there are 195,202 licensed dentists in the USA. Of those 195K, roughly 9,000 of them practice in Illinois. </a:t>
            </a:r>
          </a:p>
          <a:p>
            <a:r>
              <a:rPr lang="en-US" sz="2000" dirty="0"/>
              <a:t>Roughly 240 newly licensed dentists come from IL alone, every year. </a:t>
            </a:r>
          </a:p>
        </p:txBody>
      </p:sp>
    </p:spTree>
    <p:extLst>
      <p:ext uri="{BB962C8B-B14F-4D97-AF65-F5344CB8AC3E}">
        <p14:creationId xmlns:p14="http://schemas.microsoft.com/office/powerpoint/2010/main" val="98208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Meeting Minutes/Post-Meeting Surveys</a:t>
            </a:r>
          </a:p>
        </p:txBody>
      </p:sp>
      <p:sp>
        <p:nvSpPr>
          <p:cNvPr id="3" name="Content Placeholder 2"/>
          <p:cNvSpPr>
            <a:spLocks noGrp="1"/>
          </p:cNvSpPr>
          <p:nvPr>
            <p:ph idx="1"/>
          </p:nvPr>
        </p:nvSpPr>
        <p:spPr/>
        <p:txBody>
          <a:bodyPr>
            <a:normAutofit/>
          </a:bodyPr>
          <a:lstStyle/>
          <a:p>
            <a:r>
              <a:rPr lang="en-US" sz="2800" dirty="0"/>
              <a:t>Busy Schedule? WE UNDERSTAND. JUST TELL US.</a:t>
            </a:r>
          </a:p>
          <a:p>
            <a:r>
              <a:rPr lang="en-US" sz="2800" dirty="0"/>
              <a:t>Utilize our website: uicpdc.weebly.com </a:t>
            </a:r>
          </a:p>
          <a:p>
            <a:r>
              <a:rPr lang="en-US" sz="2800" dirty="0"/>
              <a:t>We want your FEEDBACK, we want your IDEAS, we want to answer any QUESTIONS you have.</a:t>
            </a:r>
          </a:p>
          <a:p>
            <a:r>
              <a:rPr lang="en-US" sz="2800" dirty="0"/>
              <a:t>Minutes will be posted the night of the meeting or latest morning after meeting.</a:t>
            </a:r>
          </a:p>
          <a:p>
            <a:r>
              <a:rPr lang="en-US" sz="2800" dirty="0"/>
              <a:t>Post-meeting survey link will be sent via email </a:t>
            </a:r>
          </a:p>
        </p:txBody>
      </p:sp>
    </p:spTree>
    <p:extLst>
      <p:ext uri="{BB962C8B-B14F-4D97-AF65-F5344CB8AC3E}">
        <p14:creationId xmlns:p14="http://schemas.microsoft.com/office/powerpoint/2010/main" val="3344990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Becoming an Active Member</a:t>
            </a:r>
          </a:p>
        </p:txBody>
      </p:sp>
      <p:sp>
        <p:nvSpPr>
          <p:cNvPr id="3" name="Content Placeholder 2"/>
          <p:cNvSpPr>
            <a:spLocks noGrp="1"/>
          </p:cNvSpPr>
          <p:nvPr>
            <p:ph idx="1"/>
          </p:nvPr>
        </p:nvSpPr>
        <p:spPr/>
        <p:txBody>
          <a:bodyPr>
            <a:normAutofit lnSpcReduction="10000"/>
          </a:bodyPr>
          <a:lstStyle/>
          <a:p>
            <a:r>
              <a:rPr lang="en-US" dirty="0">
                <a:solidFill>
                  <a:srgbClr val="00B0F0"/>
                </a:solidFill>
              </a:rPr>
              <a:t>15x PTS </a:t>
            </a:r>
            <a:r>
              <a:rPr lang="en-US" dirty="0"/>
              <a:t>required to remain on the MASTER LIST and to be considered ACTIVE for the 2015-2016 UIC Academic Year.</a:t>
            </a:r>
          </a:p>
          <a:p>
            <a:r>
              <a:rPr lang="en-US" dirty="0"/>
              <a:t>What are PTS for? </a:t>
            </a:r>
            <a:r>
              <a:rPr lang="en-US" dirty="0">
                <a:sym typeface="Wingdings" panose="05000000000000000000" pitchFamily="2" charset="2"/>
              </a:rPr>
              <a:t></a:t>
            </a:r>
          </a:p>
          <a:p>
            <a:r>
              <a:rPr lang="en-US" dirty="0">
                <a:sym typeface="Wingdings" panose="05000000000000000000" pitchFamily="2" charset="2"/>
              </a:rPr>
              <a:t>Active Member Roster will remain listed on our club website for every academic year .UIC College of Dentistry Admissions will use this as a means of confirming WHO is/has been active. (at the end of each year)</a:t>
            </a:r>
          </a:p>
        </p:txBody>
      </p:sp>
    </p:spTree>
    <p:extLst>
      <p:ext uri="{BB962C8B-B14F-4D97-AF65-F5344CB8AC3E}">
        <p14:creationId xmlns:p14="http://schemas.microsoft.com/office/powerpoint/2010/main" val="78157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Points System</a:t>
            </a:r>
          </a:p>
        </p:txBody>
      </p:sp>
      <p:sp>
        <p:nvSpPr>
          <p:cNvPr id="3" name="Content Placeholder 2"/>
          <p:cNvSpPr>
            <a:spLocks noGrp="1"/>
          </p:cNvSpPr>
          <p:nvPr>
            <p:ph idx="1"/>
          </p:nvPr>
        </p:nvSpPr>
        <p:spPr/>
        <p:txBody>
          <a:bodyPr>
            <a:normAutofit fontScale="92500" lnSpcReduction="20000"/>
          </a:bodyPr>
          <a:lstStyle/>
          <a:p>
            <a:pPr lvl="0">
              <a:lnSpc>
                <a:spcPct val="107000"/>
              </a:lnSpc>
              <a:spcBef>
                <a:spcPts val="0"/>
              </a:spcBef>
              <a:buFont typeface="+mj-lt"/>
              <a:buAutoNum type="alphaLcPeriod"/>
            </a:pPr>
            <a:r>
              <a:rPr lang="en-US" sz="2100" dirty="0">
                <a:ea typeface="Calibri" panose="020F0502020204030204" pitchFamily="34" charset="0"/>
                <a:cs typeface="Times New Roman" panose="02020603050405020304" pitchFamily="18" charset="0"/>
              </a:rPr>
              <a:t>Ways to Earn Points</a:t>
            </a:r>
          </a:p>
          <a:p>
            <a:pPr lvl="1" algn="just">
              <a:lnSpc>
                <a:spcPct val="107000"/>
              </a:lnSpc>
              <a:spcBef>
                <a:spcPts val="0"/>
              </a:spcBef>
              <a:buFont typeface="+mj-lt"/>
              <a:buAutoNum type="romanLcPeriod"/>
            </a:pPr>
            <a:r>
              <a:rPr lang="en-US" sz="1700" b="1" dirty="0">
                <a:solidFill>
                  <a:srgbClr val="00B0F0"/>
                </a:solidFill>
                <a:ea typeface="Calibri" panose="020F0502020204030204" pitchFamily="34" charset="0"/>
                <a:cs typeface="Times New Roman" panose="02020603050405020304" pitchFamily="18" charset="0"/>
              </a:rPr>
              <a:t>2x PTS</a:t>
            </a:r>
            <a:r>
              <a:rPr lang="en-US" sz="1700" dirty="0">
                <a:solidFill>
                  <a:srgbClr val="00B0F0"/>
                </a:solidFill>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earned per meeting attended </a:t>
            </a:r>
          </a:p>
          <a:p>
            <a:pPr lvl="1" algn="just">
              <a:lnSpc>
                <a:spcPct val="107000"/>
              </a:lnSpc>
              <a:spcBef>
                <a:spcPts val="0"/>
              </a:spcBef>
              <a:buFont typeface="+mj-lt"/>
              <a:buAutoNum type="romanLcPeriod"/>
            </a:pPr>
            <a:r>
              <a:rPr lang="en-US" sz="1700" b="1" dirty="0">
                <a:solidFill>
                  <a:srgbClr val="00B0F0"/>
                </a:solidFill>
                <a:ea typeface="Calibri" panose="020F0502020204030204" pitchFamily="34" charset="0"/>
                <a:cs typeface="Times New Roman" panose="02020603050405020304" pitchFamily="18" charset="0"/>
              </a:rPr>
              <a:t>1x PTS</a:t>
            </a:r>
            <a:r>
              <a:rPr lang="en-US" sz="1700" dirty="0">
                <a:solidFill>
                  <a:srgbClr val="00B0F0"/>
                </a:solidFill>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earned per 10x toothbrush, toothpaste, floss, mouthwash, etc. donated. (</a:t>
            </a:r>
            <a:r>
              <a:rPr lang="en-US" sz="1700" b="1" dirty="0">
                <a:solidFill>
                  <a:srgbClr val="00B0F0"/>
                </a:solidFill>
                <a:ea typeface="Calibri" panose="020F0502020204030204" pitchFamily="34" charset="0"/>
                <a:cs typeface="Times New Roman" panose="02020603050405020304" pitchFamily="18" charset="0"/>
              </a:rPr>
              <a:t>MAX 6x PTS</a:t>
            </a:r>
            <a:r>
              <a:rPr lang="en-US" sz="1700" dirty="0">
                <a:solidFill>
                  <a:srgbClr val="00B0F0"/>
                </a:solidFill>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per semester)</a:t>
            </a:r>
          </a:p>
          <a:p>
            <a:pPr lvl="1" algn="just">
              <a:lnSpc>
                <a:spcPct val="107000"/>
              </a:lnSpc>
              <a:spcBef>
                <a:spcPts val="0"/>
              </a:spcBef>
              <a:buFont typeface="+mj-lt"/>
              <a:buAutoNum type="romanLcPeriod"/>
            </a:pPr>
            <a:r>
              <a:rPr lang="en-US" sz="1700" b="1" dirty="0">
                <a:solidFill>
                  <a:srgbClr val="00B0F0"/>
                </a:solidFill>
                <a:ea typeface="Calibri" panose="020F0502020204030204" pitchFamily="34" charset="0"/>
                <a:cs typeface="Times New Roman" panose="02020603050405020304" pitchFamily="18" charset="0"/>
              </a:rPr>
              <a:t>2x PTS</a:t>
            </a:r>
            <a:r>
              <a:rPr lang="en-US" sz="1700" dirty="0">
                <a:solidFill>
                  <a:srgbClr val="00B0F0"/>
                </a:solidFill>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earned per outside event/volunteer event attended (e.g. COD Open House, COD Pre-Dental Night, Midwinter Meeting, etc.) (</a:t>
            </a:r>
            <a:r>
              <a:rPr lang="en-US" sz="1700" b="1" dirty="0">
                <a:solidFill>
                  <a:srgbClr val="00B0F0"/>
                </a:solidFill>
                <a:ea typeface="Calibri" panose="020F0502020204030204" pitchFamily="34" charset="0"/>
                <a:cs typeface="Times New Roman" panose="02020603050405020304" pitchFamily="18" charset="0"/>
              </a:rPr>
              <a:t>NO LIMIT</a:t>
            </a:r>
            <a:r>
              <a:rPr lang="en-US" sz="1700" dirty="0">
                <a:ea typeface="Calibri" panose="020F0502020204030204" pitchFamily="34" charset="0"/>
                <a:cs typeface="Times New Roman" panose="02020603050405020304" pitchFamily="18" charset="0"/>
              </a:rPr>
              <a:t>)</a:t>
            </a:r>
          </a:p>
          <a:p>
            <a:pPr lvl="1" algn="just">
              <a:lnSpc>
                <a:spcPct val="107000"/>
              </a:lnSpc>
              <a:spcBef>
                <a:spcPts val="0"/>
              </a:spcBef>
              <a:buFont typeface="+mj-lt"/>
              <a:buAutoNum type="romanLcPeriod"/>
            </a:pPr>
            <a:r>
              <a:rPr lang="en-US" sz="1700" b="1" dirty="0">
                <a:solidFill>
                  <a:srgbClr val="00B0F0"/>
                </a:solidFill>
                <a:ea typeface="Calibri" panose="020F0502020204030204" pitchFamily="34" charset="0"/>
                <a:cs typeface="Times New Roman" panose="02020603050405020304" pitchFamily="18" charset="0"/>
              </a:rPr>
              <a:t>2x PTS </a:t>
            </a:r>
            <a:r>
              <a:rPr lang="en-US" sz="1700" dirty="0">
                <a:ea typeface="Calibri" panose="020F0502020204030204" pitchFamily="34" charset="0"/>
                <a:cs typeface="Times New Roman" panose="02020603050405020304" pitchFamily="18" charset="0"/>
              </a:rPr>
              <a:t>earned per 10hrs Shadowing. (Signature of DR required for verification) (</a:t>
            </a:r>
            <a:r>
              <a:rPr lang="en-US" sz="1700" b="1" dirty="0">
                <a:solidFill>
                  <a:srgbClr val="00B0F0"/>
                </a:solidFill>
                <a:ea typeface="Calibri" panose="020F0502020204030204" pitchFamily="34" charset="0"/>
                <a:cs typeface="Times New Roman" panose="02020603050405020304" pitchFamily="18" charset="0"/>
              </a:rPr>
              <a:t>MAX 4x PTS</a:t>
            </a:r>
            <a:r>
              <a:rPr lang="en-US" sz="1700" dirty="0">
                <a:solidFill>
                  <a:srgbClr val="00B0F0"/>
                </a:solidFill>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per semester)</a:t>
            </a:r>
          </a:p>
          <a:p>
            <a:pPr lvl="1" algn="just">
              <a:lnSpc>
                <a:spcPct val="107000"/>
              </a:lnSpc>
              <a:spcBef>
                <a:spcPts val="0"/>
              </a:spcBef>
              <a:buFont typeface="+mj-lt"/>
              <a:buAutoNum type="romanLcPeriod"/>
            </a:pPr>
            <a:r>
              <a:rPr lang="en-US" sz="1700" b="1" dirty="0">
                <a:solidFill>
                  <a:srgbClr val="00B0F0"/>
                </a:solidFill>
                <a:ea typeface="Calibri" panose="020F0502020204030204" pitchFamily="34" charset="0"/>
                <a:cs typeface="Times New Roman" panose="02020603050405020304" pitchFamily="18" charset="0"/>
              </a:rPr>
              <a:t>5</a:t>
            </a:r>
            <a:r>
              <a:rPr lang="en-US" sz="1700" b="1">
                <a:solidFill>
                  <a:srgbClr val="00B0F0"/>
                </a:solidFill>
                <a:ea typeface="Calibri" panose="020F0502020204030204" pitchFamily="34" charset="0"/>
                <a:cs typeface="Times New Roman" panose="02020603050405020304" pitchFamily="18" charset="0"/>
              </a:rPr>
              <a:t>x </a:t>
            </a:r>
            <a:r>
              <a:rPr lang="en-US" sz="1700" b="1" dirty="0">
                <a:solidFill>
                  <a:srgbClr val="00B0F0"/>
                </a:solidFill>
                <a:ea typeface="Calibri" panose="020F0502020204030204" pitchFamily="34" charset="0"/>
                <a:cs typeface="Times New Roman" panose="02020603050405020304" pitchFamily="18" charset="0"/>
              </a:rPr>
              <a:t>PTS </a:t>
            </a:r>
            <a:r>
              <a:rPr lang="en-US" sz="1700" dirty="0">
                <a:ea typeface="Calibri" panose="020F0502020204030204" pitchFamily="34" charset="0"/>
                <a:cs typeface="Times New Roman" panose="02020603050405020304" pitchFamily="18" charset="0"/>
              </a:rPr>
              <a:t>earned for registering to be ASDA pre-dental member.</a:t>
            </a:r>
          </a:p>
          <a:p>
            <a:pPr lvl="0">
              <a:lnSpc>
                <a:spcPct val="107000"/>
              </a:lnSpc>
              <a:spcBef>
                <a:spcPts val="0"/>
              </a:spcBef>
              <a:buFont typeface="+mj-lt"/>
              <a:buAutoNum type="alphaLcPeriod"/>
            </a:pPr>
            <a:r>
              <a:rPr lang="en-US" sz="2100" dirty="0">
                <a:ea typeface="Calibri" panose="020F0502020204030204" pitchFamily="34" charset="0"/>
                <a:cs typeface="Times New Roman" panose="02020603050405020304" pitchFamily="18" charset="0"/>
              </a:rPr>
              <a:t>Penalties</a:t>
            </a:r>
          </a:p>
          <a:p>
            <a:pPr lvl="1" algn="just">
              <a:lnSpc>
                <a:spcPct val="107000"/>
              </a:lnSpc>
              <a:spcBef>
                <a:spcPts val="0"/>
              </a:spcBef>
              <a:buFont typeface="+mj-lt"/>
              <a:buAutoNum type="romanLcPeriod"/>
            </a:pPr>
            <a:r>
              <a:rPr lang="en-US" sz="1700" b="1" dirty="0">
                <a:solidFill>
                  <a:srgbClr val="00B0F0"/>
                </a:solidFill>
                <a:ea typeface="Calibri" panose="020F0502020204030204" pitchFamily="34" charset="0"/>
                <a:cs typeface="Times New Roman" panose="02020603050405020304" pitchFamily="18" charset="0"/>
              </a:rPr>
              <a:t>4x PTS</a:t>
            </a:r>
            <a:r>
              <a:rPr lang="en-US" sz="1700" dirty="0">
                <a:solidFill>
                  <a:srgbClr val="00B0F0"/>
                </a:solidFill>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deducted for last minute cancellations of ANY committed event unless provided with *</a:t>
            </a:r>
            <a:r>
              <a:rPr lang="en-US" sz="1700" i="1" dirty="0">
                <a:ea typeface="Calibri" panose="020F0502020204030204" pitchFamily="34" charset="0"/>
                <a:cs typeface="Times New Roman" panose="02020603050405020304" pitchFamily="18" charset="0"/>
              </a:rPr>
              <a:t>valid excuse</a:t>
            </a:r>
            <a:r>
              <a:rPr lang="en-US" sz="1700" dirty="0">
                <a:ea typeface="Calibri" panose="020F0502020204030204" pitchFamily="34" charset="0"/>
                <a:cs typeface="Times New Roman" panose="02020603050405020304" pitchFamily="18" charset="0"/>
              </a:rPr>
              <a:t> through email by no later than 10pm day of the event. (if member cancels anytime from the moment you committed to the start of the event)</a:t>
            </a:r>
          </a:p>
          <a:p>
            <a:pPr lvl="1" algn="just">
              <a:lnSpc>
                <a:spcPct val="107000"/>
              </a:lnSpc>
              <a:spcBef>
                <a:spcPts val="0"/>
              </a:spcBef>
              <a:spcAft>
                <a:spcPts val="800"/>
              </a:spcAft>
              <a:buFont typeface="+mj-lt"/>
              <a:buAutoNum type="romanLcPeriod"/>
            </a:pPr>
            <a:r>
              <a:rPr lang="en-US" sz="1700" b="1" dirty="0">
                <a:solidFill>
                  <a:srgbClr val="00B0F0"/>
                </a:solidFill>
                <a:ea typeface="Calibri" panose="020F0502020204030204" pitchFamily="34" charset="0"/>
                <a:cs typeface="Times New Roman" panose="02020603050405020304" pitchFamily="18" charset="0"/>
              </a:rPr>
              <a:t>1x PTS </a:t>
            </a:r>
            <a:r>
              <a:rPr lang="en-US" sz="1700" dirty="0">
                <a:ea typeface="Calibri" panose="020F0502020204030204" pitchFamily="34" charset="0"/>
                <a:cs typeface="Times New Roman" panose="02020603050405020304" pitchFamily="18" charset="0"/>
              </a:rPr>
              <a:t>deducted for failure to follow instructions for event. (e.g. improper dress attire, late arrival, etc.)</a:t>
            </a:r>
          </a:p>
          <a:p>
            <a:pPr lvl="1" algn="just">
              <a:lnSpc>
                <a:spcPct val="107000"/>
              </a:lnSpc>
              <a:spcBef>
                <a:spcPts val="0"/>
              </a:spcBef>
              <a:spcAft>
                <a:spcPts val="800"/>
              </a:spcAft>
              <a:buFont typeface="+mj-lt"/>
              <a:buAutoNum type="romanLcPeriod"/>
            </a:pPr>
            <a:endParaRPr lang="en-US" sz="1700" dirty="0">
              <a:ea typeface="Calibri" panose="020F0502020204030204" pitchFamily="34" charset="0"/>
              <a:cs typeface="Times New Roman" panose="02020603050405020304" pitchFamily="18" charset="0"/>
            </a:endParaRPr>
          </a:p>
          <a:p>
            <a:pPr marL="457200" lvl="1" indent="0" algn="ctr">
              <a:lnSpc>
                <a:spcPct val="107000"/>
              </a:lnSpc>
              <a:spcBef>
                <a:spcPts val="0"/>
              </a:spcBef>
              <a:spcAft>
                <a:spcPts val="800"/>
              </a:spcAft>
              <a:buNone/>
            </a:pPr>
            <a:r>
              <a:rPr lang="en-US" sz="4300" b="1" u="sng" dirty="0">
                <a:ea typeface="Calibri" panose="020F0502020204030204" pitchFamily="34" charset="0"/>
                <a:cs typeface="Times New Roman" panose="02020603050405020304" pitchFamily="18" charset="0"/>
              </a:rPr>
              <a:t>WHY DO WE DO THIS?</a:t>
            </a:r>
          </a:p>
          <a:p>
            <a:endParaRPr lang="en-US" dirty="0"/>
          </a:p>
        </p:txBody>
      </p:sp>
    </p:spTree>
    <p:extLst>
      <p:ext uri="{BB962C8B-B14F-4D97-AF65-F5344CB8AC3E}">
        <p14:creationId xmlns:p14="http://schemas.microsoft.com/office/powerpoint/2010/main" val="576435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Dues/T-Shirt/Membership Fee</a:t>
            </a:r>
          </a:p>
        </p:txBody>
      </p:sp>
      <p:sp>
        <p:nvSpPr>
          <p:cNvPr id="3" name="Content Placeholder 2"/>
          <p:cNvSpPr>
            <a:spLocks noGrp="1"/>
          </p:cNvSpPr>
          <p:nvPr>
            <p:ph idx="1"/>
          </p:nvPr>
        </p:nvSpPr>
        <p:spPr/>
        <p:txBody>
          <a:bodyPr>
            <a:noAutofit/>
          </a:bodyPr>
          <a:lstStyle/>
          <a:p>
            <a:pPr lvl="0"/>
            <a:r>
              <a:rPr lang="en-US" sz="1600" u="sng" dirty="0"/>
              <a:t>DUES-</a:t>
            </a:r>
            <a:r>
              <a:rPr lang="en-US" sz="1600" dirty="0"/>
              <a:t>(Ria) </a:t>
            </a:r>
          </a:p>
          <a:p>
            <a:pPr lvl="1"/>
            <a:r>
              <a:rPr lang="en-US" sz="1600" dirty="0"/>
              <a:t>1 Semester Payment Option</a:t>
            </a:r>
          </a:p>
          <a:p>
            <a:pPr lvl="2"/>
            <a:r>
              <a:rPr lang="en-US" sz="1600" dirty="0"/>
              <a:t>Cost: </a:t>
            </a:r>
            <a:r>
              <a:rPr lang="en-US" sz="1600" b="1" dirty="0">
                <a:solidFill>
                  <a:srgbClr val="FF0000"/>
                </a:solidFill>
              </a:rPr>
              <a:t>$15</a:t>
            </a:r>
            <a:r>
              <a:rPr lang="en-US" sz="1600" dirty="0">
                <a:solidFill>
                  <a:srgbClr val="FF0000"/>
                </a:solidFill>
              </a:rPr>
              <a:t> </a:t>
            </a:r>
          </a:p>
          <a:p>
            <a:pPr lvl="2"/>
            <a:r>
              <a:rPr lang="en-US" sz="1600" dirty="0"/>
              <a:t>T-Shirt cost is separate for Fall 2015. </a:t>
            </a:r>
          </a:p>
          <a:p>
            <a:pPr lvl="2"/>
            <a:r>
              <a:rPr lang="en-US" sz="1600" dirty="0"/>
              <a:t>T-Shirt will be provided only if there are any remaining leftover for Spring 2015.</a:t>
            </a:r>
          </a:p>
          <a:p>
            <a:pPr lvl="2"/>
            <a:r>
              <a:rPr lang="en-US" sz="1600" dirty="0"/>
              <a:t>Inactive Member Status. (unless member fulfills </a:t>
            </a:r>
            <a:r>
              <a:rPr lang="en-US" sz="1600" b="1" dirty="0">
                <a:solidFill>
                  <a:srgbClr val="00B0F0"/>
                </a:solidFill>
              </a:rPr>
              <a:t>15x PT</a:t>
            </a:r>
            <a:r>
              <a:rPr lang="en-US" sz="1600" dirty="0">
                <a:solidFill>
                  <a:srgbClr val="00B0F0"/>
                </a:solidFill>
              </a:rPr>
              <a:t> </a:t>
            </a:r>
            <a:r>
              <a:rPr lang="en-US" sz="1600" dirty="0"/>
              <a:t>requirement)</a:t>
            </a:r>
          </a:p>
          <a:p>
            <a:pPr lvl="1"/>
            <a:r>
              <a:rPr lang="en-US" sz="1600" dirty="0"/>
              <a:t>2 Semester Payment Option</a:t>
            </a:r>
          </a:p>
          <a:p>
            <a:pPr lvl="2"/>
            <a:r>
              <a:rPr lang="en-US" sz="1600" dirty="0"/>
              <a:t>Cost</a:t>
            </a:r>
            <a:r>
              <a:rPr lang="en-US" sz="1600" dirty="0">
                <a:solidFill>
                  <a:srgbClr val="FF0000"/>
                </a:solidFill>
              </a:rPr>
              <a:t>: </a:t>
            </a:r>
            <a:r>
              <a:rPr lang="en-US" sz="1600" b="1" dirty="0">
                <a:solidFill>
                  <a:srgbClr val="FF0000"/>
                </a:solidFill>
              </a:rPr>
              <a:t>$25</a:t>
            </a:r>
            <a:endParaRPr lang="en-US" sz="1600" dirty="0">
              <a:solidFill>
                <a:srgbClr val="FF0000"/>
              </a:solidFill>
            </a:endParaRPr>
          </a:p>
          <a:p>
            <a:pPr lvl="2"/>
            <a:r>
              <a:rPr lang="en-US" sz="1600" dirty="0"/>
              <a:t>T-Shirt included in price.</a:t>
            </a:r>
          </a:p>
          <a:p>
            <a:pPr lvl="2"/>
            <a:r>
              <a:rPr lang="en-US" sz="1600" dirty="0"/>
              <a:t>Active Member Status. (unless member doesn’t fulfill </a:t>
            </a:r>
            <a:r>
              <a:rPr lang="en-US" sz="1600" b="1" dirty="0">
                <a:solidFill>
                  <a:srgbClr val="00B0F0"/>
                </a:solidFill>
              </a:rPr>
              <a:t>15x PT</a:t>
            </a:r>
            <a:r>
              <a:rPr lang="en-US" sz="1600" dirty="0">
                <a:solidFill>
                  <a:srgbClr val="00B0F0"/>
                </a:solidFill>
              </a:rPr>
              <a:t> </a:t>
            </a:r>
            <a:r>
              <a:rPr lang="en-US" sz="1600" dirty="0"/>
              <a:t>requirement)</a:t>
            </a:r>
          </a:p>
          <a:p>
            <a:pPr lvl="1"/>
            <a:r>
              <a:rPr lang="en-US" sz="1600" dirty="0"/>
              <a:t>What do DUES go towards?</a:t>
            </a:r>
          </a:p>
          <a:p>
            <a:pPr lvl="2"/>
            <a:r>
              <a:rPr lang="en-US" sz="1600" dirty="0"/>
              <a:t>Food that is provided for members at every meeting.</a:t>
            </a:r>
          </a:p>
          <a:p>
            <a:pPr lvl="2"/>
            <a:r>
              <a:rPr lang="en-US" sz="1600" dirty="0"/>
              <a:t>Annual PDC T-Shirt order.</a:t>
            </a:r>
          </a:p>
          <a:p>
            <a:pPr lvl="2"/>
            <a:r>
              <a:rPr lang="en-US" sz="1600" dirty="0"/>
              <a:t>Dental School Visits, Social Events, other events</a:t>
            </a:r>
          </a:p>
        </p:txBody>
      </p:sp>
    </p:spTree>
    <p:extLst>
      <p:ext uri="{BB962C8B-B14F-4D97-AF65-F5344CB8AC3E}">
        <p14:creationId xmlns:p14="http://schemas.microsoft.com/office/powerpoint/2010/main" val="383985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Website/Pictures/Social Media</a:t>
            </a:r>
          </a:p>
        </p:txBody>
      </p:sp>
      <p:sp>
        <p:nvSpPr>
          <p:cNvPr id="3" name="Content Placeholder 2"/>
          <p:cNvSpPr>
            <a:spLocks noGrp="1"/>
          </p:cNvSpPr>
          <p:nvPr>
            <p:ph idx="1"/>
          </p:nvPr>
        </p:nvSpPr>
        <p:spPr/>
        <p:txBody>
          <a:bodyPr>
            <a:normAutofit lnSpcReduction="10000"/>
          </a:bodyPr>
          <a:lstStyle/>
          <a:p>
            <a:r>
              <a:rPr lang="en-US" dirty="0"/>
              <a:t>UICPDC.weebly.com</a:t>
            </a:r>
          </a:p>
          <a:p>
            <a:r>
              <a:rPr lang="en-US" dirty="0">
                <a:hlinkClick r:id="rId2"/>
              </a:rPr>
              <a:t>www.facebook.com/uic.pdc</a:t>
            </a:r>
            <a:endParaRPr lang="en-US" dirty="0"/>
          </a:p>
          <a:p>
            <a:r>
              <a:rPr lang="en-US" dirty="0">
                <a:hlinkClick r:id="rId3"/>
              </a:rPr>
              <a:t>www.Instagram.com/uicpdc</a:t>
            </a:r>
            <a:endParaRPr lang="en-US" dirty="0"/>
          </a:p>
          <a:p>
            <a:r>
              <a:rPr lang="en-US" dirty="0"/>
              <a:t>PICTURES</a:t>
            </a:r>
          </a:p>
          <a:p>
            <a:r>
              <a:rPr lang="en-US" dirty="0"/>
              <a:t>CONSISTENT UPDATES</a:t>
            </a:r>
          </a:p>
          <a:p>
            <a:r>
              <a:rPr lang="en-US" dirty="0"/>
              <a:t>Great way to communicate with other Pre-Dents and to contact us!</a:t>
            </a:r>
          </a:p>
          <a:p>
            <a:r>
              <a:rPr lang="en-US" dirty="0"/>
              <a:t>Group Photo with FLAG</a:t>
            </a:r>
          </a:p>
          <a:p>
            <a:endParaRPr lang="en-US" dirty="0"/>
          </a:p>
          <a:p>
            <a:endParaRPr lang="en-US" dirty="0"/>
          </a:p>
        </p:txBody>
      </p:sp>
    </p:spTree>
    <p:extLst>
      <p:ext uri="{BB962C8B-B14F-4D97-AF65-F5344CB8AC3E}">
        <p14:creationId xmlns:p14="http://schemas.microsoft.com/office/powerpoint/2010/main" val="239148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OPDM</a:t>
            </a:r>
          </a:p>
        </p:txBody>
      </p:sp>
      <p:sp>
        <p:nvSpPr>
          <p:cNvPr id="3" name="Content Placeholder 2"/>
          <p:cNvSpPr>
            <a:spLocks noGrp="1"/>
          </p:cNvSpPr>
          <p:nvPr>
            <p:ph idx="1"/>
          </p:nvPr>
        </p:nvSpPr>
        <p:spPr/>
        <p:txBody>
          <a:bodyPr>
            <a:normAutofit fontScale="85000" lnSpcReduction="10000"/>
          </a:bodyPr>
          <a:lstStyle/>
          <a:p>
            <a:pPr algn="ctr"/>
            <a:r>
              <a:rPr lang="en-US" dirty="0"/>
              <a:t>“Outstanding Pre-Dent of the Month!”</a:t>
            </a:r>
          </a:p>
          <a:p>
            <a:r>
              <a:rPr lang="en-US" dirty="0"/>
              <a:t>Outstanding Pre-Dent of the month will be provided with a certificate and will have picture taken and posted onto the club website. Nominations for OPDM must be emailed no later than 7 days before the end of the month. New OPDM’s will be voted on by e-board and announced at the beginning of each month. OPDM’s will be voted on based on: </a:t>
            </a:r>
            <a:endParaRPr lang="en-US" sz="2000" dirty="0"/>
          </a:p>
          <a:p>
            <a:pPr lvl="3"/>
            <a:r>
              <a:rPr lang="en-US" dirty="0"/>
              <a:t>Meeting Attendance</a:t>
            </a:r>
            <a:endParaRPr lang="en-US" sz="1800" dirty="0"/>
          </a:p>
          <a:p>
            <a:pPr lvl="3"/>
            <a:r>
              <a:rPr lang="en-US" dirty="0"/>
              <a:t>Active Participation </a:t>
            </a:r>
            <a:endParaRPr lang="en-US" sz="1800" dirty="0"/>
          </a:p>
          <a:p>
            <a:pPr lvl="3"/>
            <a:r>
              <a:rPr lang="en-US" dirty="0"/>
              <a:t>Attitude/Smiling</a:t>
            </a:r>
            <a:endParaRPr lang="en-US" sz="1800" dirty="0"/>
          </a:p>
          <a:p>
            <a:pPr lvl="3"/>
            <a:r>
              <a:rPr lang="en-US" dirty="0"/>
              <a:t>Going Above and Beyond</a:t>
            </a:r>
            <a:endParaRPr lang="en-US" sz="1800" dirty="0"/>
          </a:p>
          <a:p>
            <a:endParaRPr lang="en-US" dirty="0"/>
          </a:p>
        </p:txBody>
      </p:sp>
    </p:spTree>
    <p:extLst>
      <p:ext uri="{BB962C8B-B14F-4D97-AF65-F5344CB8AC3E}">
        <p14:creationId xmlns:p14="http://schemas.microsoft.com/office/powerpoint/2010/main" val="135596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Hours</a:t>
            </a:r>
          </a:p>
        </p:txBody>
      </p:sp>
      <p:sp>
        <p:nvSpPr>
          <p:cNvPr id="3" name="Content Placeholder 2"/>
          <p:cNvSpPr>
            <a:spLocks noGrp="1"/>
          </p:cNvSpPr>
          <p:nvPr>
            <p:ph idx="1"/>
          </p:nvPr>
        </p:nvSpPr>
        <p:spPr/>
        <p:txBody>
          <a:bodyPr>
            <a:normAutofit/>
          </a:bodyPr>
          <a:lstStyle/>
          <a:p>
            <a:pPr lvl="1"/>
            <a:r>
              <a:rPr lang="en-US" sz="2000" dirty="0"/>
              <a:t>Office Location: </a:t>
            </a:r>
            <a:r>
              <a:rPr lang="en-US" sz="2000" b="1" dirty="0">
                <a:solidFill>
                  <a:srgbClr val="00B0F0"/>
                </a:solidFill>
              </a:rPr>
              <a:t>380H</a:t>
            </a:r>
            <a:r>
              <a:rPr lang="en-US" sz="2000" dirty="0"/>
              <a:t> Campus Programs SCE (above Subway/</a:t>
            </a:r>
            <a:r>
              <a:rPr lang="en-US" sz="2000" dirty="0" err="1"/>
              <a:t>Sbarro</a:t>
            </a:r>
            <a:r>
              <a:rPr lang="en-US" sz="2000" dirty="0"/>
              <a:t>, Wendy’s restaurants)</a:t>
            </a:r>
          </a:p>
          <a:p>
            <a:pPr lvl="1"/>
            <a:r>
              <a:rPr lang="en-US" sz="2000" dirty="0"/>
              <a:t>Office Hours:	</a:t>
            </a:r>
            <a:r>
              <a:rPr lang="en-US" sz="2000" b="1" dirty="0">
                <a:solidFill>
                  <a:srgbClr val="00B0F0"/>
                </a:solidFill>
              </a:rPr>
              <a:t>Thursdays 3:30pm-5:00pm</a:t>
            </a:r>
          </a:p>
          <a:p>
            <a:pPr lvl="2"/>
            <a:r>
              <a:rPr lang="en-US" sz="2000" dirty="0"/>
              <a:t>Vanesha Availability: 11am-2pm, 3:30pm-5pm</a:t>
            </a:r>
          </a:p>
          <a:p>
            <a:pPr lvl="2"/>
            <a:r>
              <a:rPr lang="en-US" sz="2000" dirty="0"/>
              <a:t>Ria Availability: 12:30pm-2pm, 3:30pm-5pm</a:t>
            </a:r>
          </a:p>
          <a:p>
            <a:pPr lvl="2"/>
            <a:r>
              <a:rPr lang="en-US" sz="2000" dirty="0"/>
              <a:t>Michael Availability: 3:30pm-5pm</a:t>
            </a:r>
          </a:p>
          <a:p>
            <a:pPr lvl="2"/>
            <a:r>
              <a:rPr lang="en-US" sz="2000" dirty="0"/>
              <a:t>Ira Availability: 3:30pm-5pm</a:t>
            </a:r>
          </a:p>
          <a:p>
            <a:pPr lvl="1"/>
            <a:r>
              <a:rPr lang="en-US" sz="2000" dirty="0"/>
              <a:t>Additional Hours/Meeting times can be scheduled by any member through email for an appointment with an e-board member.</a:t>
            </a:r>
          </a:p>
          <a:p>
            <a:pPr marL="0" indent="0">
              <a:buNone/>
            </a:pPr>
            <a:endParaRPr lang="en-US" dirty="0"/>
          </a:p>
        </p:txBody>
      </p:sp>
    </p:spTree>
    <p:extLst>
      <p:ext uri="{BB962C8B-B14F-4D97-AF65-F5344CB8AC3E}">
        <p14:creationId xmlns:p14="http://schemas.microsoft.com/office/powerpoint/2010/main" val="150344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E-Board 2016-2017</a:t>
            </a:r>
          </a:p>
        </p:txBody>
      </p:sp>
      <p:sp>
        <p:nvSpPr>
          <p:cNvPr id="3" name="Content Placeholder 2"/>
          <p:cNvSpPr>
            <a:spLocks noGrp="1"/>
          </p:cNvSpPr>
          <p:nvPr>
            <p:ph idx="1"/>
          </p:nvPr>
        </p:nvSpPr>
        <p:spPr/>
        <p:txBody>
          <a:bodyPr/>
          <a:lstStyle/>
          <a:p>
            <a:pPr marL="342900" lvl="2" indent="-342900"/>
            <a:r>
              <a:rPr lang="en-US" sz="2800" b="1" dirty="0">
                <a:solidFill>
                  <a:srgbClr val="00B0F0"/>
                </a:solidFill>
              </a:rPr>
              <a:t>30x PTS</a:t>
            </a:r>
            <a:r>
              <a:rPr lang="en-US" sz="2800" dirty="0">
                <a:solidFill>
                  <a:srgbClr val="00B0F0"/>
                </a:solidFill>
              </a:rPr>
              <a:t> </a:t>
            </a:r>
            <a:r>
              <a:rPr lang="en-US" sz="2800" dirty="0"/>
              <a:t>REQUIRED to apply to run for a position on executive board for 2016-2017. Application deadline date TBD. </a:t>
            </a:r>
          </a:p>
          <a:p>
            <a:pPr marL="342900" lvl="2" indent="-342900"/>
            <a:r>
              <a:rPr lang="en-US" sz="2800" b="1" dirty="0">
                <a:solidFill>
                  <a:srgbClr val="00B0F0"/>
                </a:solidFill>
              </a:rPr>
              <a:t>5-Min Speech </a:t>
            </a:r>
            <a:r>
              <a:rPr lang="en-US" sz="2800" dirty="0"/>
              <a:t>required for all 4 positions. </a:t>
            </a:r>
          </a:p>
          <a:p>
            <a:pPr marL="342900" lvl="2" indent="-342900"/>
            <a:r>
              <a:rPr lang="en-US" sz="2800" dirty="0"/>
              <a:t>Getting to know the CURRENT e-board (especially position you want to run for) also required.</a:t>
            </a:r>
          </a:p>
          <a:p>
            <a:pPr marL="342900" lvl="2" indent="-342900"/>
            <a:r>
              <a:rPr lang="en-US" sz="2800" dirty="0"/>
              <a:t>2</a:t>
            </a:r>
            <a:r>
              <a:rPr lang="en-US" sz="2800" baseline="30000" dirty="0"/>
              <a:t>nd</a:t>
            </a:r>
            <a:r>
              <a:rPr lang="en-US" sz="2800" dirty="0"/>
              <a:t> Semester date/time for elections </a:t>
            </a:r>
            <a:r>
              <a:rPr lang="en-US" sz="2800" b="1" dirty="0">
                <a:solidFill>
                  <a:srgbClr val="00B0F0"/>
                </a:solidFill>
              </a:rPr>
              <a:t>TBD</a:t>
            </a:r>
          </a:p>
          <a:p>
            <a:pPr marL="342900" lvl="2" indent="-342900"/>
            <a:endParaRPr lang="en-US" sz="2000" dirty="0"/>
          </a:p>
          <a:p>
            <a:pPr marL="342900" lvl="2" indent="-342900"/>
            <a:endParaRPr lang="en-US" sz="2000" dirty="0"/>
          </a:p>
          <a:p>
            <a:endParaRPr lang="en-US" dirty="0"/>
          </a:p>
        </p:txBody>
      </p:sp>
    </p:spTree>
    <p:extLst>
      <p:ext uri="{BB962C8B-B14F-4D97-AF65-F5344CB8AC3E}">
        <p14:creationId xmlns:p14="http://schemas.microsoft.com/office/powerpoint/2010/main" val="138969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UIC Community</a:t>
            </a:r>
          </a:p>
        </p:txBody>
      </p:sp>
      <p:sp>
        <p:nvSpPr>
          <p:cNvPr id="3" name="Content Placeholder 2"/>
          <p:cNvSpPr>
            <a:spLocks noGrp="1"/>
          </p:cNvSpPr>
          <p:nvPr>
            <p:ph idx="1"/>
          </p:nvPr>
        </p:nvSpPr>
        <p:spPr/>
        <p:txBody>
          <a:bodyPr/>
          <a:lstStyle/>
          <a:p>
            <a:r>
              <a:rPr lang="en-US" dirty="0"/>
              <a:t>DIVERSITY</a:t>
            </a:r>
          </a:p>
          <a:p>
            <a:r>
              <a:rPr lang="en-US" dirty="0"/>
              <a:t>UNIQUENESS</a:t>
            </a:r>
          </a:p>
          <a:p>
            <a:r>
              <a:rPr lang="en-US" dirty="0"/>
              <a:t>What inspires you? What motivates you?</a:t>
            </a:r>
          </a:p>
          <a:p>
            <a:r>
              <a:rPr lang="en-US" dirty="0"/>
              <a:t>One Mutual Goal: to become dentists</a:t>
            </a:r>
          </a:p>
          <a:p>
            <a:r>
              <a:rPr lang="en-US" dirty="0"/>
              <a:t>Big sib/</a:t>
            </a:r>
            <a:r>
              <a:rPr lang="en-US" dirty="0" err="1"/>
              <a:t>lil</a:t>
            </a:r>
            <a:r>
              <a:rPr lang="en-US" dirty="0"/>
              <a:t> sib</a:t>
            </a:r>
          </a:p>
        </p:txBody>
      </p:sp>
    </p:spTree>
    <p:extLst>
      <p:ext uri="{BB962C8B-B14F-4D97-AF65-F5344CB8AC3E}">
        <p14:creationId xmlns:p14="http://schemas.microsoft.com/office/powerpoint/2010/main" val="411748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Meet Your 2015-2016 Executive Board</a:t>
            </a:r>
          </a:p>
        </p:txBody>
      </p:sp>
      <p:sp>
        <p:nvSpPr>
          <p:cNvPr id="3" name="Content Placeholder 2"/>
          <p:cNvSpPr>
            <a:spLocks noGrp="1"/>
          </p:cNvSpPr>
          <p:nvPr>
            <p:ph idx="1"/>
          </p:nvPr>
        </p:nvSpPr>
        <p:spPr/>
        <p:txBody>
          <a:bodyPr/>
          <a:lstStyle/>
          <a:p>
            <a:r>
              <a:rPr lang="en-US" dirty="0"/>
              <a:t>President-Michael Carrera</a:t>
            </a:r>
          </a:p>
          <a:p>
            <a:pPr marL="0" indent="0">
              <a:buNone/>
            </a:pPr>
            <a:endParaRPr lang="en-US" dirty="0"/>
          </a:p>
          <a:p>
            <a:pPr marL="914400" lvl="2" indent="0">
              <a:buNone/>
            </a:pPr>
            <a:r>
              <a:rPr lang="en-US" dirty="0"/>
              <a:t>                </a:t>
            </a:r>
            <a:r>
              <a:rPr lang="en-US" sz="3200"/>
              <a:t>Treasurer-Sotiria Tzavara</a:t>
            </a:r>
            <a:endParaRPr lang="en-US" sz="3200" dirty="0"/>
          </a:p>
          <a:p>
            <a:endParaRPr lang="en-US" dirty="0"/>
          </a:p>
          <a:p>
            <a:r>
              <a:rPr lang="en-US" dirty="0"/>
              <a:t>Vice President-Vanesha Mistry</a:t>
            </a:r>
          </a:p>
          <a:p>
            <a:pPr marL="0" indent="0">
              <a:buNone/>
            </a:pPr>
            <a:r>
              <a:rPr lang="en-US" dirty="0"/>
              <a:t>                     </a:t>
            </a:r>
          </a:p>
          <a:p>
            <a:pPr marL="0" indent="0">
              <a:buNone/>
            </a:pPr>
            <a:r>
              <a:rPr lang="en-US" sz="3200" dirty="0">
                <a:solidFill>
                  <a:schemeClr val="bg1"/>
                </a:solidFill>
              </a:rPr>
              <a:t>                      Secretary-Ira De Los Reyes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495801"/>
            <a:ext cx="1495805" cy="1524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447" y="2151296"/>
            <a:ext cx="838200" cy="17208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0308" y="2181747"/>
            <a:ext cx="1362032" cy="185685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800" y="4764610"/>
            <a:ext cx="1295400" cy="1943100"/>
          </a:xfrm>
          <a:prstGeom prst="rect">
            <a:avLst/>
          </a:prstGeom>
        </p:spPr>
      </p:pic>
    </p:spTree>
    <p:extLst>
      <p:ext uri="{BB962C8B-B14F-4D97-AF65-F5344CB8AC3E}">
        <p14:creationId xmlns:p14="http://schemas.microsoft.com/office/powerpoint/2010/main" val="174688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Wrapping Things Up</a:t>
            </a:r>
          </a:p>
        </p:txBody>
      </p:sp>
      <p:sp>
        <p:nvSpPr>
          <p:cNvPr id="3" name="Content Placeholder 2"/>
          <p:cNvSpPr>
            <a:spLocks noGrp="1"/>
          </p:cNvSpPr>
          <p:nvPr>
            <p:ph idx="1"/>
          </p:nvPr>
        </p:nvSpPr>
        <p:spPr/>
        <p:txBody>
          <a:bodyPr/>
          <a:lstStyle/>
          <a:p>
            <a:r>
              <a:rPr lang="en-US" dirty="0"/>
              <a:t>Next meeting, Thursday, 9/24/15, 5pm-6pm, Rm 613</a:t>
            </a:r>
          </a:p>
          <a:p>
            <a:r>
              <a:rPr lang="en-US" dirty="0"/>
              <a:t>UIC Admissions </a:t>
            </a:r>
            <a:r>
              <a:rPr lang="en-US" dirty="0" err="1"/>
              <a:t>Braulia</a:t>
            </a:r>
            <a:r>
              <a:rPr lang="en-US" dirty="0"/>
              <a:t> Espinosa and Carolyn Feller</a:t>
            </a:r>
          </a:p>
          <a:p>
            <a:r>
              <a:rPr lang="en-US" dirty="0"/>
              <a:t>UIC COD- 801 S. Paulina Street</a:t>
            </a:r>
          </a:p>
          <a:p>
            <a:r>
              <a:rPr lang="en-US" dirty="0"/>
              <a:t>INTRODUCE YOURSELF! Make the best out of your college undergrad experience! </a:t>
            </a:r>
          </a:p>
        </p:txBody>
      </p:sp>
    </p:spTree>
    <p:extLst>
      <p:ext uri="{BB962C8B-B14F-4D97-AF65-F5344CB8AC3E}">
        <p14:creationId xmlns:p14="http://schemas.microsoft.com/office/powerpoint/2010/main" val="309047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Pre-Dental Club Advisor</a:t>
            </a:r>
          </a:p>
        </p:txBody>
      </p:sp>
      <p:sp>
        <p:nvSpPr>
          <p:cNvPr id="3" name="Content Placeholder 2"/>
          <p:cNvSpPr>
            <a:spLocks noGrp="1"/>
          </p:cNvSpPr>
          <p:nvPr>
            <p:ph idx="1"/>
          </p:nvPr>
        </p:nvSpPr>
        <p:spPr/>
        <p:txBody>
          <a:bodyPr/>
          <a:lstStyle/>
          <a:p>
            <a:r>
              <a:rPr lang="en-US" dirty="0"/>
              <a:t>Dr. </a:t>
            </a:r>
            <a:r>
              <a:rPr lang="en-US" dirty="0" err="1"/>
              <a:t>Rhonna</a:t>
            </a:r>
            <a:r>
              <a:rPr lang="en-US" dirty="0"/>
              <a:t> Cohen</a:t>
            </a:r>
          </a:p>
          <a:p>
            <a:r>
              <a:rPr lang="en-US" dirty="0"/>
              <a:t>Email: Rcohen@uic.edu</a:t>
            </a:r>
          </a:p>
        </p:txBody>
      </p:sp>
      <p:pic>
        <p:nvPicPr>
          <p:cNvPr id="4" name="Picture 3"/>
          <p:cNvPicPr>
            <a:picLocks noChangeAspect="1"/>
          </p:cNvPicPr>
          <p:nvPr/>
        </p:nvPicPr>
        <p:blipFill>
          <a:blip r:embed="rId2"/>
          <a:stretch>
            <a:fillRect/>
          </a:stretch>
        </p:blipFill>
        <p:spPr>
          <a:xfrm>
            <a:off x="1295400" y="3124200"/>
            <a:ext cx="1819275" cy="2438400"/>
          </a:xfrm>
          <a:prstGeom prst="rect">
            <a:avLst/>
          </a:prstGeom>
        </p:spPr>
      </p:pic>
    </p:spTree>
    <p:extLst>
      <p:ext uri="{BB962C8B-B14F-4D97-AF65-F5344CB8AC3E}">
        <p14:creationId xmlns:p14="http://schemas.microsoft.com/office/powerpoint/2010/main" val="291730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We Are/What We Are About/What You Can Expect</a:t>
            </a:r>
          </a:p>
        </p:txBody>
      </p:sp>
      <p:sp>
        <p:nvSpPr>
          <p:cNvPr id="3" name="Content Placeholder 2"/>
          <p:cNvSpPr>
            <a:spLocks noGrp="1"/>
          </p:cNvSpPr>
          <p:nvPr>
            <p:ph idx="1"/>
          </p:nvPr>
        </p:nvSpPr>
        <p:spPr/>
        <p:txBody>
          <a:bodyPr>
            <a:normAutofit/>
          </a:bodyPr>
          <a:lstStyle/>
          <a:p>
            <a:r>
              <a:rPr lang="en-US" sz="1600" b="1" dirty="0"/>
              <a:t>The Pre-Dental Club of the University of Illinois at Chicago is a student-run campus organization that is dedicated to helping students on their way to pursuing a career in dentistry. Through guest speakers, workshops, field trips, community service, social events and much more, the UIC PDC provides opportunities for pre-dental students to gain valuable knowledge and insight into dentistry and creates a place for pre-dental students to form friendships and network with one another.</a:t>
            </a:r>
            <a:br>
              <a:rPr lang="en-US" sz="1600" dirty="0"/>
            </a:br>
            <a:endParaRPr lang="en-US" sz="1600" dirty="0"/>
          </a:p>
          <a:p>
            <a:pPr marL="0" indent="0">
              <a:buNone/>
            </a:pPr>
            <a:r>
              <a:rPr lang="en-US" sz="1600" b="1" dirty="0"/>
              <a:t>Our Purpose:</a:t>
            </a:r>
          </a:p>
          <a:p>
            <a:r>
              <a:rPr lang="en-US" sz="1600" b="1" dirty="0"/>
              <a:t>To supply our members with current information about health sciences.</a:t>
            </a:r>
            <a:endParaRPr lang="en-US" sz="1600" dirty="0"/>
          </a:p>
          <a:p>
            <a:r>
              <a:rPr lang="en-US" sz="1600" b="1" dirty="0"/>
              <a:t>To provide a medium for guest speakers to come and speak to those interested in the oral health care.</a:t>
            </a:r>
            <a:endParaRPr lang="en-US" sz="1600" dirty="0"/>
          </a:p>
          <a:p>
            <a:r>
              <a:rPr lang="en-US" sz="1600" b="1" dirty="0"/>
              <a:t>To give back to the community by providing service oriented volunteer work to local health care institutions.</a:t>
            </a:r>
            <a:endParaRPr lang="en-US" sz="1600" dirty="0"/>
          </a:p>
          <a:p>
            <a:r>
              <a:rPr lang="en-US" sz="1600" b="1" dirty="0"/>
              <a:t>To provide academic support for our members in regards to the dental school application process.</a:t>
            </a:r>
            <a:endParaRPr lang="en-US" sz="1600" dirty="0"/>
          </a:p>
          <a:p>
            <a:endParaRPr lang="en-US" dirty="0"/>
          </a:p>
        </p:txBody>
      </p:sp>
    </p:spTree>
    <p:extLst>
      <p:ext uri="{BB962C8B-B14F-4D97-AF65-F5344CB8AC3E}">
        <p14:creationId xmlns:p14="http://schemas.microsoft.com/office/powerpoint/2010/main" val="316813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the Fall 2015 Semester</a:t>
            </a:r>
          </a:p>
        </p:txBody>
      </p:sp>
      <p:sp>
        <p:nvSpPr>
          <p:cNvPr id="3" name="Content Placeholder 2"/>
          <p:cNvSpPr>
            <a:spLocks noGrp="1"/>
          </p:cNvSpPr>
          <p:nvPr>
            <p:ph idx="1"/>
          </p:nvPr>
        </p:nvSpPr>
        <p:spPr/>
        <p:txBody>
          <a:bodyPr>
            <a:normAutofit/>
          </a:bodyPr>
          <a:lstStyle/>
          <a:p>
            <a:pPr>
              <a:buFont typeface="+mj-lt"/>
              <a:buAutoNum type="arabicPeriod"/>
            </a:pPr>
            <a:r>
              <a:rPr lang="en-US" sz="2000" dirty="0"/>
              <a:t>8 Meetings (definitely more TBA) What do we want to focus on? </a:t>
            </a:r>
          </a:p>
          <a:p>
            <a:pPr>
              <a:buFont typeface="+mj-lt"/>
              <a:buAutoNum type="arabicPeriod"/>
            </a:pPr>
            <a:r>
              <a:rPr lang="en-US" sz="2000" dirty="0"/>
              <a:t>Volunteering, Special Events, Tours, Social Gatherings</a:t>
            </a:r>
          </a:p>
          <a:p>
            <a:pPr>
              <a:buFont typeface="+mj-lt"/>
              <a:buAutoNum type="arabicPeriod"/>
            </a:pPr>
            <a:r>
              <a:rPr lang="en-US" sz="2000" dirty="0"/>
              <a:t>Various Workshops</a:t>
            </a:r>
          </a:p>
          <a:p>
            <a:pPr>
              <a:buFont typeface="+mj-lt"/>
              <a:buAutoNum type="arabicPeriod"/>
            </a:pPr>
            <a:r>
              <a:rPr lang="en-US" sz="2000" dirty="0"/>
              <a:t>Meeting Minutes/Post-Meeting Surveys</a:t>
            </a:r>
          </a:p>
          <a:p>
            <a:pPr>
              <a:buFont typeface="+mj-lt"/>
              <a:buAutoNum type="arabicPeriod"/>
            </a:pPr>
            <a:r>
              <a:rPr lang="en-US" sz="2000" dirty="0"/>
              <a:t>Becoming an Active Member</a:t>
            </a:r>
          </a:p>
          <a:p>
            <a:pPr>
              <a:buFont typeface="+mj-lt"/>
              <a:buAutoNum type="arabicPeriod"/>
            </a:pPr>
            <a:r>
              <a:rPr lang="en-US" sz="2000" dirty="0"/>
              <a:t>Points System</a:t>
            </a:r>
          </a:p>
          <a:p>
            <a:pPr>
              <a:buFont typeface="+mj-lt"/>
              <a:buAutoNum type="arabicPeriod"/>
            </a:pPr>
            <a:r>
              <a:rPr lang="en-US" sz="2000" dirty="0"/>
              <a:t>Dues/T-Shirt/Membership Fee</a:t>
            </a:r>
          </a:p>
          <a:p>
            <a:pPr>
              <a:buFont typeface="+mj-lt"/>
              <a:buAutoNum type="arabicPeriod"/>
            </a:pPr>
            <a:r>
              <a:rPr lang="en-US" sz="2000" dirty="0"/>
              <a:t>Website Pictures/Social Media</a:t>
            </a:r>
          </a:p>
          <a:p>
            <a:pPr>
              <a:buFont typeface="+mj-lt"/>
              <a:buAutoNum type="arabicPeriod"/>
            </a:pPr>
            <a:r>
              <a:rPr lang="en-US" sz="2000" dirty="0"/>
              <a:t>OPDM- “Outstanding Pre-Dent of the Month”</a:t>
            </a:r>
          </a:p>
          <a:p>
            <a:pPr>
              <a:buFont typeface="+mj-lt"/>
              <a:buAutoNum type="arabicPeriod"/>
            </a:pPr>
            <a:r>
              <a:rPr lang="en-US" sz="2000" dirty="0"/>
              <a:t>Office Hours</a:t>
            </a:r>
          </a:p>
          <a:p>
            <a:pPr>
              <a:buFont typeface="+mj-lt"/>
              <a:buAutoNum type="arabicPeriod"/>
            </a:pPr>
            <a:r>
              <a:rPr lang="en-US" sz="2000" dirty="0"/>
              <a:t>E-Board 2016-2017</a:t>
            </a:r>
          </a:p>
          <a:p>
            <a:pPr>
              <a:buFont typeface="+mj-lt"/>
              <a:buAutoNum type="arabicPeriod"/>
            </a:pPr>
            <a:r>
              <a:rPr lang="en-US" sz="2000" dirty="0"/>
              <a:t>Next Meeting 9/24/15 UIC Admissions Counselors</a:t>
            </a:r>
          </a:p>
          <a:p>
            <a:pPr>
              <a:buFont typeface="+mj-lt"/>
              <a:buAutoNum type="arabicPeriod"/>
            </a:pPr>
            <a:endParaRPr lang="en-US" sz="1600" dirty="0"/>
          </a:p>
          <a:p>
            <a:endParaRPr lang="en-US" sz="1600" dirty="0"/>
          </a:p>
        </p:txBody>
      </p:sp>
    </p:spTree>
    <p:extLst>
      <p:ext uri="{BB962C8B-B14F-4D97-AF65-F5344CB8AC3E}">
        <p14:creationId xmlns:p14="http://schemas.microsoft.com/office/powerpoint/2010/main" val="18561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CONFIRMED Meetings</a:t>
            </a:r>
          </a:p>
        </p:txBody>
      </p:sp>
      <p:sp>
        <p:nvSpPr>
          <p:cNvPr id="3" name="Content Placeholder 2"/>
          <p:cNvSpPr>
            <a:spLocks noGrp="1"/>
          </p:cNvSpPr>
          <p:nvPr>
            <p:ph idx="1"/>
          </p:nvPr>
        </p:nvSpPr>
        <p:spPr/>
        <p:txBody>
          <a:bodyPr/>
          <a:lstStyle/>
          <a:p>
            <a:r>
              <a:rPr lang="en-US" dirty="0"/>
              <a:t>Focus of this Academic Year? </a:t>
            </a:r>
          </a:p>
          <a:p>
            <a:r>
              <a:rPr lang="en-US" dirty="0"/>
              <a:t>Dental School Visits, Tours, Inviting Admissions Counselors. (</a:t>
            </a:r>
            <a:r>
              <a:rPr lang="en-US" sz="2000" dirty="0"/>
              <a:t>Midwestern, SIUE, UIC, Marquette, Case Western)</a:t>
            </a:r>
            <a:endParaRPr lang="en-US" dirty="0"/>
          </a:p>
          <a:p>
            <a:r>
              <a:rPr lang="en-US" dirty="0"/>
              <a:t>UIC College of Dentistry: Specializations Offered/Residency Programs </a:t>
            </a:r>
          </a:p>
          <a:p>
            <a:pPr lvl="1"/>
            <a:r>
              <a:rPr lang="en-US" dirty="0"/>
              <a:t>Prosthodontics, Endodontics, Periodontics, Pediatric Dentistry, Orthodontics, Oral/Maxillofacial Surgery</a:t>
            </a:r>
          </a:p>
        </p:txBody>
      </p:sp>
    </p:spTree>
    <p:extLst>
      <p:ext uri="{BB962C8B-B14F-4D97-AF65-F5344CB8AC3E}">
        <p14:creationId xmlns:p14="http://schemas.microsoft.com/office/powerpoint/2010/main" val="152008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3886200"/>
            <a:ext cx="5233148" cy="2667167"/>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04800"/>
            <a:ext cx="4411131" cy="24812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63" y="838200"/>
            <a:ext cx="4327712" cy="278013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881914" y="3719286"/>
            <a:ext cx="3628571" cy="2286000"/>
          </a:xfrm>
          <a:prstGeom prst="rect">
            <a:avLst/>
          </a:prstGeom>
        </p:spPr>
      </p:pic>
    </p:spTree>
    <p:extLst>
      <p:ext uri="{BB962C8B-B14F-4D97-AF65-F5344CB8AC3E}">
        <p14:creationId xmlns:p14="http://schemas.microsoft.com/office/powerpoint/2010/main" val="274801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Volunteering, Special Events, Tours, Social Gatherings</a:t>
            </a:r>
          </a:p>
        </p:txBody>
      </p:sp>
      <p:sp>
        <p:nvSpPr>
          <p:cNvPr id="3" name="Content Placeholder 2"/>
          <p:cNvSpPr>
            <a:spLocks noGrp="1"/>
          </p:cNvSpPr>
          <p:nvPr>
            <p:ph idx="1"/>
          </p:nvPr>
        </p:nvSpPr>
        <p:spPr/>
        <p:txBody>
          <a:bodyPr/>
          <a:lstStyle/>
          <a:p>
            <a:r>
              <a:rPr lang="en-US" dirty="0"/>
              <a:t>VP-Vanesha Mistry on Volunteering</a:t>
            </a:r>
          </a:p>
          <a:p>
            <a:r>
              <a:rPr lang="en-US" dirty="0"/>
              <a:t>Dental School Visits, Stays</a:t>
            </a:r>
          </a:p>
          <a:p>
            <a:r>
              <a:rPr lang="en-US" dirty="0"/>
              <a:t>Fundraisers (Ria), 5K Runs, Chicago Marathon, Bake Sales, Toothbrush drive, Teach Oral Health Education, Big Sib/Lil Sib</a:t>
            </a:r>
          </a:p>
          <a:p>
            <a:r>
              <a:rPr lang="en-US" dirty="0"/>
              <a:t>ADA Building Tour in Chicago </a:t>
            </a:r>
          </a:p>
        </p:txBody>
      </p:sp>
    </p:spTree>
    <p:extLst>
      <p:ext uri="{BB962C8B-B14F-4D97-AF65-F5344CB8AC3E}">
        <p14:creationId xmlns:p14="http://schemas.microsoft.com/office/powerpoint/2010/main" val="3343818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85800"/>
            <a:ext cx="8001000" cy="5364163"/>
          </a:xfrm>
        </p:spPr>
      </p:pic>
    </p:spTree>
    <p:extLst>
      <p:ext uri="{BB962C8B-B14F-4D97-AF65-F5344CB8AC3E}">
        <p14:creationId xmlns:p14="http://schemas.microsoft.com/office/powerpoint/2010/main" val="1416315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5B67B29-4F13-42C7-AD30-238E3CAEF2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Purple curves design template</Template>
  <TotalTime>1103</TotalTime>
  <Words>1054</Words>
  <Application>Microsoft Office PowerPoint</Application>
  <PresentationFormat>On-screen Show (4:3)</PresentationFormat>
  <Paragraphs>127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WELCOME TO THE PRE-DENTAL CLUB</vt:lpstr>
      <vt:lpstr>Meet Your 2015-2016 Executive Board</vt:lpstr>
      <vt:lpstr>Pre-Dental Club Advisor</vt:lpstr>
      <vt:lpstr>Who We Are/What We Are About/What You Can Expect</vt:lpstr>
      <vt:lpstr>Overview of the Fall 2015 Semester</vt:lpstr>
      <vt:lpstr>8 CONFIRMED Meetings</vt:lpstr>
      <vt:lpstr>PowerPoint Presentation</vt:lpstr>
      <vt:lpstr>Volunteering, Special Events, Tours, Social Gatherings</vt:lpstr>
      <vt:lpstr>PowerPoint Presentation</vt:lpstr>
      <vt:lpstr>Workshops</vt:lpstr>
      <vt:lpstr>Meeting Minutes/Post-Meeting Surveys</vt:lpstr>
      <vt:lpstr>Becoming an Active Member</vt:lpstr>
      <vt:lpstr>Points System</vt:lpstr>
      <vt:lpstr>Dues/T-Shirt/Membership Fee</vt:lpstr>
      <vt:lpstr>Website/Pictures/Social Media</vt:lpstr>
      <vt:lpstr>OPDM</vt:lpstr>
      <vt:lpstr>Office Hours</vt:lpstr>
      <vt:lpstr>E-Board 2016-2017</vt:lpstr>
      <vt:lpstr>UIC Community</vt:lpstr>
      <vt:lpstr>Wrapping Things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PRE-DENTAL CLUB</dc:title>
  <dc:creator>Michael Carrera</dc:creator>
  <cp:keywords/>
  <cp:lastModifiedBy>Michael Carrera</cp:lastModifiedBy>
  <cp:revision>25</cp:revision>
  <dcterms:created xsi:type="dcterms:W3CDTF">2015-09-08T19:04:16Z</dcterms:created>
  <dcterms:modified xsi:type="dcterms:W3CDTF">2016-03-12T22:45:28Z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TC102867699990</vt:lpwstr>
  </property>
</Properties>
</file>